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5" r:id="rId12"/>
    <p:sldId id="286" r:id="rId13"/>
    <p:sldId id="266" r:id="rId14"/>
    <p:sldId id="282" r:id="rId15"/>
    <p:sldId id="281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3" r:id="rId25"/>
    <p:sldId id="277" r:id="rId26"/>
    <p:sldId id="287" r:id="rId27"/>
    <p:sldId id="288" r:id="rId28"/>
    <p:sldId id="280" r:id="rId2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AF9"/>
    <a:srgbClr val="FEB0F8"/>
    <a:srgbClr val="FEDAF7"/>
    <a:srgbClr val="FEBEF5"/>
    <a:srgbClr val="FC0CCE"/>
    <a:srgbClr val="E22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61070" autoAdjust="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014E5-296A-4F34-A62F-F5B615CB9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8C74B2-B623-4448-B4C8-3D34B4E68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153312-7D78-49B1-8950-074152DF2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CC010-207B-41BF-8DEB-ED8D5B308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47FC40-6A8C-4533-9C0E-24E81D53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225500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57F94-39FF-4CEA-9182-0794CC7E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1EFE90-7EA4-404E-BAE8-8756ED2CF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113630-AB1E-433B-9E1A-365BEC94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CA5B25-ED20-41D6-97DF-E30C0654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81EB12-C742-4020-BC0E-54705104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196200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18C167-F42E-4A75-B70C-631B6A563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7169FA-B30B-4CB5-B6F7-D5749A6FB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E79185-6551-4C2A-9E44-E3EB91CE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886323-3EE5-4C7E-9CF3-9FB9C9A6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08EFC9-7F9F-45BD-A6EB-6BD9A2AE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150238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1B6F0-E206-43A1-B06E-FB9DD6C4B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D82B40-3ACA-4253-889A-CFA9C9BCD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A4DF0-ADD8-4515-A9C7-284808D2E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B5D040-ADB8-4B41-9FB5-4E6AB43D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7ABD8-F183-4345-9868-A2C196AC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813570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9F4EE7-011E-4902-B02F-ABD1E0CA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2DD7E4-64FB-4062-8872-E05A8EAAC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15069D-14A9-44E9-8CE9-D6339536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604B9D-4190-49F9-ABDF-5173375E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7E2719-94C4-444C-AA00-C03BEA8D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15504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46015-D2E5-493C-9BAB-D48DE05E2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FEC378-9DF2-4EC9-81AF-01F352ED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A31F1C-D954-4D40-8DD0-F4C757DA1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E8572E-2489-4D6F-8B13-A75DC2C32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DA965A-8974-4C22-B691-036EAA56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52C496-3F29-40F5-90DB-474040A7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158686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04B01-81C4-4AE1-AC9D-9FBF04AD3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0FFCDF-2CA2-4B1D-BEE9-E335CBC16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90EBD1-673B-4C8A-9BFC-F01672967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0E581E7-E76D-4963-A50D-2EC2324D0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A41E37-BEB0-48BF-9942-DFE84782B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782AA20-716B-4BA7-94FC-20591EC72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14D770-2856-426B-B536-47A5EC90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DAFB4A-8E0C-4615-B79F-024A1CEF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684642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4430D-152E-47E8-815D-2F9D8CE3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578FC8-73F4-45F6-9A56-F2B36D88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8E9BC6-5D9D-4ABB-8DF6-531E8FA40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EA6593D-E8CB-457E-A46A-BE047A5D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490062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BCEDA1-FA19-4A8C-AB8F-AA509120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526352-9BDE-46BB-AF39-D4E5A853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85128C-195E-4725-8257-0EDA8659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833482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091F3E-62CF-4BF4-9BF6-55898899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CD2519-5405-4D55-894D-99652F83C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FF0766-490E-443A-A7C6-489FDAB57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D63805-059A-4FC6-8A27-24EA5540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C5E362-9044-4A54-8674-DBFAA8AD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B42D48-8F6B-4484-8DF7-A8A1ED19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70059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84469A-8EC3-4183-B3D9-C58100F7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4CBEB0-024D-4951-B9B5-187465121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DDB044-D57E-488A-98E6-084DF1A9D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DB2F35-79ED-4050-B8E5-89AA1D7A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61C357-BFEE-47B5-9E74-1D55E138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9D070A-641F-4C79-8413-396AC4E6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620154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FF5E42A-39D7-4FAD-B25A-4E89DD3B8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DBD5A2-FB1F-43ED-BF09-1E9973E8B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1241FB-6E3B-4E72-814C-7A0E2C97D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0CC92-2C58-4EA0-A680-879CB22AAC18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949EC4-474E-491B-8A7D-B38FFAAF3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8F19E-E420-4B31-BA77-FD4A4C6F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F65D3-9E70-46C8-9E09-A3FF9DB6C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3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AAE48-11A1-44F3-AAA1-85A2073A9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1" dirty="0"/>
              <a:t>万年カレンダー作成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F1049E-DC9A-4718-8280-C4479E7872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b="1" dirty="0"/>
              <a:t>エクセルで作成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357D563-F9F8-495E-ADA3-508487AA68F2}"/>
              </a:ext>
            </a:extLst>
          </p:cNvPr>
          <p:cNvGrpSpPr/>
          <p:nvPr/>
        </p:nvGrpSpPr>
        <p:grpSpPr>
          <a:xfrm>
            <a:off x="10164415" y="5680074"/>
            <a:ext cx="1007169" cy="513265"/>
            <a:chOff x="9753599" y="5912309"/>
            <a:chExt cx="1007169" cy="513265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AF3A74C-BEB9-475D-B533-D521CE6D21FF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89E48B64-9FB3-4FD1-BE0F-D813BE3734CF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79335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29F9DF53-9F36-444B-8A4D-3626459991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6431" y="1690688"/>
            <a:ext cx="9578983" cy="448502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5A4DD20-CAD0-4AEC-80EA-15B922A4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Ｂ３セル以降を自動表示させる（入力）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3A1727-71D3-4C01-993B-556977F57CA4}"/>
              </a:ext>
            </a:extLst>
          </p:cNvPr>
          <p:cNvSpPr txBox="1"/>
          <p:nvPr/>
        </p:nvSpPr>
        <p:spPr>
          <a:xfrm>
            <a:off x="2994991" y="3710609"/>
            <a:ext cx="5774936" cy="400110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Ｂ３セルはＡ３セルに１プラスした日付になる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CD8EA2-2C80-49BB-AF61-ADFE4F2C8AE8}"/>
              </a:ext>
            </a:extLst>
          </p:cNvPr>
          <p:cNvSpPr/>
          <p:nvPr/>
        </p:nvSpPr>
        <p:spPr>
          <a:xfrm>
            <a:off x="2895600" y="3144982"/>
            <a:ext cx="1066800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0FC7DD-61EE-40C1-99A4-DD4BB39C4F9A}"/>
              </a:ext>
            </a:extLst>
          </p:cNvPr>
          <p:cNvSpPr txBox="1"/>
          <p:nvPr/>
        </p:nvSpPr>
        <p:spPr>
          <a:xfrm>
            <a:off x="2576945" y="4613565"/>
            <a:ext cx="2840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=a3+1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02A8CD6-A077-4D5B-9D11-BDEDA3DD3161}"/>
              </a:ext>
            </a:extLst>
          </p:cNvPr>
          <p:cNvGrpSpPr/>
          <p:nvPr/>
        </p:nvGrpSpPr>
        <p:grpSpPr>
          <a:xfrm>
            <a:off x="10631023" y="6175717"/>
            <a:ext cx="1007169" cy="513265"/>
            <a:chOff x="9753599" y="5912309"/>
            <a:chExt cx="1007169" cy="513265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746B089-FCDD-4685-A607-356B66D1DCBE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0409979B-6AB2-4DE8-89AB-EFA37C63555A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2A53707-849A-4476-A6DE-939918F36FFC}"/>
              </a:ext>
            </a:extLst>
          </p:cNvPr>
          <p:cNvSpPr txBox="1"/>
          <p:nvPr/>
        </p:nvSpPr>
        <p:spPr>
          <a:xfrm>
            <a:off x="4712997" y="4798230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13269818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3" grpId="0" animBg="1"/>
      <p:bldP spid="4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1E2AE1-296B-4657-A4D4-8F557093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Ｂ３セル以降を自動表示させる（出力）</a:t>
            </a:r>
            <a:endParaRPr kumimoji="1" lang="ja-JP" altLang="en-US" sz="3200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8215A3C-5AC1-4A7C-A191-71EEC2D7D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548" y="1513196"/>
            <a:ext cx="10203269" cy="420093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84EA20-E799-4E4B-95B0-0A5ABCCD89D6}"/>
              </a:ext>
            </a:extLst>
          </p:cNvPr>
          <p:cNvSpPr txBox="1"/>
          <p:nvPr/>
        </p:nvSpPr>
        <p:spPr>
          <a:xfrm>
            <a:off x="2425582" y="2838759"/>
            <a:ext cx="143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2018/8/27</a:t>
            </a:r>
            <a:endParaRPr kumimoji="1" lang="ja-JP" altLang="en-US"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2A614A5-402C-4CD0-842E-30B2B5DBEBE6}"/>
              </a:ext>
            </a:extLst>
          </p:cNvPr>
          <p:cNvGrpSpPr/>
          <p:nvPr/>
        </p:nvGrpSpPr>
        <p:grpSpPr>
          <a:xfrm>
            <a:off x="10575232" y="5979610"/>
            <a:ext cx="1007169" cy="513265"/>
            <a:chOff x="9753599" y="5912309"/>
            <a:chExt cx="1007169" cy="51326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035E62A-AAA6-4994-9ED2-416F028DAE78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DDB6D118-6340-4014-BB11-3BAE187A7E1B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938146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1E2AE1-296B-4657-A4D4-8F557093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020" y="365125"/>
            <a:ext cx="9909748" cy="1325563"/>
          </a:xfrm>
        </p:spPr>
        <p:txBody>
          <a:bodyPr>
            <a:normAutofit/>
          </a:bodyPr>
          <a:lstStyle/>
          <a:p>
            <a:r>
              <a:rPr lang="ja-JP" altLang="en-US" sz="3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Ｂ３セルをコピーしてＧ３セルまで貼り付ける（コピー）</a:t>
            </a:r>
            <a:endParaRPr kumimoji="1" lang="ja-JP" altLang="en-US" sz="3600" b="1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8215A3C-5AC1-4A7C-A191-71EEC2D7D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0531" y="1873796"/>
            <a:ext cx="10203269" cy="420093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84EA20-E799-4E4B-95B0-0A5ABCCD89D6}"/>
              </a:ext>
            </a:extLst>
          </p:cNvPr>
          <p:cNvSpPr txBox="1"/>
          <p:nvPr/>
        </p:nvSpPr>
        <p:spPr>
          <a:xfrm>
            <a:off x="2650435" y="3244334"/>
            <a:ext cx="143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2018/8/27</a:t>
            </a:r>
            <a:endParaRPr kumimoji="1" lang="ja-JP" altLang="en-US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E33C1E2-CAFE-4BC3-8194-A1A5496F4702}"/>
              </a:ext>
            </a:extLst>
          </p:cNvPr>
          <p:cNvSpPr/>
          <p:nvPr/>
        </p:nvSpPr>
        <p:spPr>
          <a:xfrm>
            <a:off x="2729947" y="3217830"/>
            <a:ext cx="1285461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D99E8F-0848-4ABD-8531-BE2704B07F53}"/>
              </a:ext>
            </a:extLst>
          </p:cNvPr>
          <p:cNvSpPr/>
          <p:nvPr/>
        </p:nvSpPr>
        <p:spPr>
          <a:xfrm>
            <a:off x="4015408" y="3217830"/>
            <a:ext cx="6546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2018/8/28 </a:t>
            </a:r>
            <a:r>
              <a:rPr lang="ja-JP" altLang="en-US" dirty="0"/>
              <a:t> </a:t>
            </a:r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2018/8/29 </a:t>
            </a:r>
            <a:r>
              <a:rPr lang="ja-JP" altLang="en-US" dirty="0"/>
              <a:t> </a:t>
            </a:r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2018/8/30 </a:t>
            </a:r>
            <a:r>
              <a:rPr lang="ja-JP" altLang="en-US" dirty="0"/>
              <a:t> </a:t>
            </a:r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2018/8/31</a:t>
            </a:r>
            <a:r>
              <a:rPr lang="ja-JP" altLang="en-US" dirty="0"/>
              <a:t>   </a:t>
            </a:r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2018/9/1</a:t>
            </a:r>
            <a:r>
              <a:rPr lang="ja-JP" altLang="en-US" dirty="0"/>
              <a:t> 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2D6D6B33-1110-4447-98D1-40030FE1C362}"/>
              </a:ext>
            </a:extLst>
          </p:cNvPr>
          <p:cNvCxnSpPr/>
          <p:nvPr/>
        </p:nvCxnSpPr>
        <p:spPr>
          <a:xfrm>
            <a:off x="4015408" y="3583686"/>
            <a:ext cx="640080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1FF71D5-0FE8-4556-B661-CAE5810A42B6}"/>
              </a:ext>
            </a:extLst>
          </p:cNvPr>
          <p:cNvGrpSpPr/>
          <p:nvPr/>
        </p:nvGrpSpPr>
        <p:grpSpPr>
          <a:xfrm>
            <a:off x="10561982" y="6236242"/>
            <a:ext cx="1007169" cy="513265"/>
            <a:chOff x="9753599" y="5912309"/>
            <a:chExt cx="1007169" cy="513265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49C5AE67-5F4A-49AF-ACF0-B2EBC91EFEE6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C96D19AE-EF32-4859-9202-555ED62D1D08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69D9E6-7B81-4796-B7C8-12521B886799}"/>
              </a:ext>
            </a:extLst>
          </p:cNvPr>
          <p:cNvSpPr txBox="1"/>
          <p:nvPr/>
        </p:nvSpPr>
        <p:spPr>
          <a:xfrm>
            <a:off x="2420013" y="3796774"/>
            <a:ext cx="7285761" cy="830997"/>
          </a:xfrm>
          <a:prstGeom prst="rect">
            <a:avLst/>
          </a:prstGeom>
          <a:solidFill>
            <a:srgbClr val="FEBAF9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EBAF9"/>
                </a:highlight>
                <a:latin typeface="Abadi" panose="020B0604020202020204" pitchFamily="34" charset="0"/>
              </a:rPr>
              <a:t>Ｂ３セルを選択してセルの右下にカーソルを当て＋になったらＧ３せるまでドラックする</a:t>
            </a:r>
          </a:p>
        </p:txBody>
      </p:sp>
    </p:spTree>
    <p:extLst>
      <p:ext uri="{BB962C8B-B14F-4D97-AF65-F5344CB8AC3E}">
        <p14:creationId xmlns:p14="http://schemas.microsoft.com/office/powerpoint/2010/main" val="16744411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7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6B97F0BD-52F8-4664-834C-E6B3F5FF65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415" y="2053884"/>
            <a:ext cx="10228385" cy="407112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A9BFE1F-6BEB-4E1C-BEFC-C4DFC73B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行が変わるのでＡ４セルに＝Ｇ３＋１をＢ４セルに＝Ａ４＋１を入力する（入力）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81FFD4E-648D-4061-8715-3091EA3FF28C}"/>
              </a:ext>
            </a:extLst>
          </p:cNvPr>
          <p:cNvSpPr txBox="1"/>
          <p:nvPr/>
        </p:nvSpPr>
        <p:spPr>
          <a:xfrm>
            <a:off x="1801091" y="4447310"/>
            <a:ext cx="2812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=g3+1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4A5A42-2BD8-4005-99B6-C1E43486C459}"/>
              </a:ext>
            </a:extLst>
          </p:cNvPr>
          <p:cNvSpPr txBox="1"/>
          <p:nvPr/>
        </p:nvSpPr>
        <p:spPr>
          <a:xfrm>
            <a:off x="5708073" y="4516582"/>
            <a:ext cx="268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=a4+1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65BE24C-3BF1-4251-AD0F-7828E2ADFDA3}"/>
              </a:ext>
            </a:extLst>
          </p:cNvPr>
          <p:cNvGrpSpPr/>
          <p:nvPr/>
        </p:nvGrpSpPr>
        <p:grpSpPr>
          <a:xfrm>
            <a:off x="10563000" y="6138800"/>
            <a:ext cx="1007169" cy="513265"/>
            <a:chOff x="9753599" y="5912309"/>
            <a:chExt cx="1007169" cy="513265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49D01D5B-CB7C-4551-9B66-5983D1E3F38C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E0CDDBFF-F6E4-4C25-BCAF-39215E0FF45E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4E8D6E-2E0C-46AD-9D34-03101FD54C42}"/>
              </a:ext>
            </a:extLst>
          </p:cNvPr>
          <p:cNvSpPr txBox="1"/>
          <p:nvPr/>
        </p:nvSpPr>
        <p:spPr>
          <a:xfrm>
            <a:off x="4070225" y="4516582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4AF73E-3637-4821-9E05-815DE69EC9AC}"/>
              </a:ext>
            </a:extLst>
          </p:cNvPr>
          <p:cNvSpPr txBox="1"/>
          <p:nvPr/>
        </p:nvSpPr>
        <p:spPr>
          <a:xfrm>
            <a:off x="7852516" y="4502790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9720929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9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BFE1F-6BEB-4E1C-BEFC-C4DFC73B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行が変わるのでＡ４セルに＝Ｇ３＋１をＢ４セルに＝Ａ４＋１を入力する（出力）</a:t>
            </a:r>
          </a:p>
        </p:txBody>
      </p:sp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E3AAE858-9108-4335-9E5A-4BE6C7A457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96291"/>
            <a:ext cx="10730346" cy="4762080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0E88638-936C-47D3-8115-2A0306D768E8}"/>
              </a:ext>
            </a:extLst>
          </p:cNvPr>
          <p:cNvGrpSpPr/>
          <p:nvPr/>
        </p:nvGrpSpPr>
        <p:grpSpPr>
          <a:xfrm>
            <a:off x="10850215" y="6114789"/>
            <a:ext cx="1007169" cy="513265"/>
            <a:chOff x="9753599" y="5912309"/>
            <a:chExt cx="1007169" cy="51326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42841A75-2B5D-4435-B017-B537D831E6ED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4F71E369-133B-4F7F-BB75-99CA7CA3BA2D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36109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F5282-380B-4E5B-AC53-080B3DD1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４行目以降の日付を設定する（入力）</a:t>
            </a:r>
            <a:endParaRPr kumimoji="1" lang="ja-JP" altLang="en-US" b="1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6C266006-6F1F-4C4D-A57B-DFAE51BC1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032" y="1560659"/>
            <a:ext cx="9892145" cy="493178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D91246-84DE-4E34-815A-D3EEBEE12693}"/>
              </a:ext>
            </a:extLst>
          </p:cNvPr>
          <p:cNvSpPr/>
          <p:nvPr/>
        </p:nvSpPr>
        <p:spPr>
          <a:xfrm>
            <a:off x="2815670" y="3690477"/>
            <a:ext cx="1191491" cy="3463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8EE56027-A425-4D5A-8E3B-7073CAA6C2A6}"/>
              </a:ext>
            </a:extLst>
          </p:cNvPr>
          <p:cNvSpPr/>
          <p:nvPr/>
        </p:nvSpPr>
        <p:spPr>
          <a:xfrm>
            <a:off x="4007161" y="3991646"/>
            <a:ext cx="6085342" cy="14771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E3817E-89F3-4C88-AE9A-6A1973871352}"/>
              </a:ext>
            </a:extLst>
          </p:cNvPr>
          <p:cNvSpPr/>
          <p:nvPr/>
        </p:nvSpPr>
        <p:spPr>
          <a:xfrm>
            <a:off x="1510748" y="3664044"/>
            <a:ext cx="8845418" cy="44350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8ED7EA90-B77B-4719-A68E-8FF881FD7521}"/>
              </a:ext>
            </a:extLst>
          </p:cNvPr>
          <p:cNvSpPr/>
          <p:nvPr/>
        </p:nvSpPr>
        <p:spPr>
          <a:xfrm>
            <a:off x="10182664" y="4276578"/>
            <a:ext cx="173502" cy="177253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86C0F7A-FE05-4F84-B560-2ED8ED6018D8}"/>
              </a:ext>
            </a:extLst>
          </p:cNvPr>
          <p:cNvGrpSpPr/>
          <p:nvPr/>
        </p:nvGrpSpPr>
        <p:grpSpPr>
          <a:xfrm>
            <a:off x="10850214" y="5979610"/>
            <a:ext cx="1007169" cy="513265"/>
            <a:chOff x="9753599" y="5912309"/>
            <a:chExt cx="1007169" cy="513265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CE88E62-43B6-489E-A29E-A016A7933F65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B45907D1-FB44-45F5-96B8-ADD010E16CCD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46F63C-0622-487F-BD3E-D996D9F32A2A}"/>
              </a:ext>
            </a:extLst>
          </p:cNvPr>
          <p:cNvSpPr txBox="1"/>
          <p:nvPr/>
        </p:nvSpPr>
        <p:spPr>
          <a:xfrm>
            <a:off x="2083546" y="4276578"/>
            <a:ext cx="6699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EDAF7"/>
                </a:highlight>
                <a:latin typeface="Abadi" panose="020B0604020202020204" pitchFamily="34" charset="0"/>
              </a:rPr>
              <a:t>Ｂ４セルを選択してセルの右下にカーソルを当て＋になったらＧ４せるまでドラックする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CEB9F3-EEF5-4CCF-AB90-56E2E041F3D9}"/>
              </a:ext>
            </a:extLst>
          </p:cNvPr>
          <p:cNvSpPr txBox="1"/>
          <p:nvPr/>
        </p:nvSpPr>
        <p:spPr>
          <a:xfrm>
            <a:off x="2083546" y="5192638"/>
            <a:ext cx="8099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EDAF7"/>
                </a:highlight>
                <a:latin typeface="Abadi" panose="020B0604020202020204" pitchFamily="34" charset="0"/>
              </a:rPr>
              <a:t>Ａ４セルからＧ４セルまでを選択してＧ４セルの右下にカーソルを当て＋になったらＧ</a:t>
            </a:r>
            <a:r>
              <a:rPr kumimoji="1" lang="en-US" altLang="ja-JP" sz="2400" b="1" dirty="0">
                <a:highlight>
                  <a:srgbClr val="FEDAF7"/>
                </a:highlight>
                <a:latin typeface="Abadi" panose="020B0604020202020204" pitchFamily="34" charset="0"/>
              </a:rPr>
              <a:t>8</a:t>
            </a:r>
            <a:r>
              <a:rPr kumimoji="1" lang="ja-JP" altLang="en-US" sz="2400" b="1" dirty="0">
                <a:highlight>
                  <a:srgbClr val="FEDAF7"/>
                </a:highlight>
                <a:latin typeface="Abadi" panose="020B0604020202020204" pitchFamily="34" charset="0"/>
              </a:rPr>
              <a:t>せるまでドラックする</a:t>
            </a:r>
          </a:p>
        </p:txBody>
      </p:sp>
    </p:spTree>
    <p:extLst>
      <p:ext uri="{BB962C8B-B14F-4D97-AF65-F5344CB8AC3E}">
        <p14:creationId xmlns:p14="http://schemas.microsoft.com/office/powerpoint/2010/main" val="12319315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3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A94EFC-E9F7-42B4-8D5F-9F2D03F4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４行目以降の日付を設定する（出力）</a:t>
            </a:r>
            <a:endParaRPr kumimoji="1" lang="ja-JP" altLang="en-US" sz="3200" b="1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7D73B1AD-5757-4C43-95AC-4B654D3F78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53466"/>
            <a:ext cx="10364370" cy="4739409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96FB7DD-2D63-4BB0-B87A-0F33847A2CCB}"/>
              </a:ext>
            </a:extLst>
          </p:cNvPr>
          <p:cNvGrpSpPr/>
          <p:nvPr/>
        </p:nvGrpSpPr>
        <p:grpSpPr>
          <a:xfrm>
            <a:off x="10539169" y="5859956"/>
            <a:ext cx="1007169" cy="513265"/>
            <a:chOff x="9753599" y="5912309"/>
            <a:chExt cx="1007169" cy="51326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E051456C-CCC7-4C9B-B810-FF878718EBC3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C5327E60-96D9-4C30-851D-01F8215D550B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64096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B3DB0-57C3-42D5-89FB-D508DE75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970327" cy="1325563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日付を「</a:t>
            </a:r>
            <a:r>
              <a:rPr kumimoji="1"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</a:t>
            </a:r>
            <a:r>
              <a:rPr kumimoji="1" lang="en-US" altLang="ja-JP" sz="3200" b="1" dirty="0" err="1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yyyy</a:t>
            </a:r>
            <a:r>
              <a:rPr kumimoji="1"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/mm/</a:t>
            </a:r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ｄ」表示から日付だけの表示に変更する（入力１）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23330AE1-D9F9-4344-BC8A-52400FD7B8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74" y="1798450"/>
            <a:ext cx="9608234" cy="4279753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DBDEBF-8057-4A0C-B1CE-622CF9BDA504}"/>
              </a:ext>
            </a:extLst>
          </p:cNvPr>
          <p:cNvSpPr txBox="1"/>
          <p:nvPr/>
        </p:nvSpPr>
        <p:spPr>
          <a:xfrm>
            <a:off x="1088780" y="5081443"/>
            <a:ext cx="9214339" cy="646331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日付の入るセルを全選択し、ホームタブの「数値の書式」から「その他の表示形式」を選択する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27A4721-6A3A-4A32-BEE8-FAE26B8BA1AC}"/>
              </a:ext>
            </a:extLst>
          </p:cNvPr>
          <p:cNvSpPr/>
          <p:nvPr/>
        </p:nvSpPr>
        <p:spPr>
          <a:xfrm>
            <a:off x="6192982" y="2175164"/>
            <a:ext cx="387927" cy="2355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1772A4-BE2E-4236-8343-8DB1731B011B}"/>
              </a:ext>
            </a:extLst>
          </p:cNvPr>
          <p:cNvSpPr/>
          <p:nvPr/>
        </p:nvSpPr>
        <p:spPr>
          <a:xfrm>
            <a:off x="5695950" y="4781550"/>
            <a:ext cx="1238250" cy="2355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6E1BC0F-D270-462A-B6BE-5EEDFF835B97}"/>
              </a:ext>
            </a:extLst>
          </p:cNvPr>
          <p:cNvGrpSpPr/>
          <p:nvPr/>
        </p:nvGrpSpPr>
        <p:grpSpPr>
          <a:xfrm>
            <a:off x="10689608" y="6078203"/>
            <a:ext cx="1007169" cy="513265"/>
            <a:chOff x="9753599" y="5912309"/>
            <a:chExt cx="1007169" cy="513265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7E272E1-AB9B-4172-A41C-92A0BBFC8085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0F90765C-3D83-44DF-8FFB-FBDF0D431E3F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0916EC-C4A3-4D37-9048-2D14C7D82FD1}"/>
              </a:ext>
            </a:extLst>
          </p:cNvPr>
          <p:cNvSpPr txBox="1"/>
          <p:nvPr/>
        </p:nvSpPr>
        <p:spPr>
          <a:xfrm>
            <a:off x="2509792" y="3875248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79EDE0-C39D-4DE9-AE25-5661351D712C}"/>
              </a:ext>
            </a:extLst>
          </p:cNvPr>
          <p:cNvSpPr txBox="1"/>
          <p:nvPr/>
        </p:nvSpPr>
        <p:spPr>
          <a:xfrm>
            <a:off x="1976802" y="2030368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6D22D9-C95C-4CBB-AED8-042FA963E4A8}"/>
              </a:ext>
            </a:extLst>
          </p:cNvPr>
          <p:cNvSpPr txBox="1"/>
          <p:nvPr/>
        </p:nvSpPr>
        <p:spPr>
          <a:xfrm>
            <a:off x="6695529" y="2092300"/>
            <a:ext cx="4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1425E4-F4AD-4B0F-B28E-1B1404083D9D}"/>
              </a:ext>
            </a:extLst>
          </p:cNvPr>
          <p:cNvSpPr/>
          <p:nvPr/>
        </p:nvSpPr>
        <p:spPr>
          <a:xfrm>
            <a:off x="1392186" y="1888760"/>
            <a:ext cx="584616" cy="407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F0890CA-D29C-47B1-88F0-9E61D470797D}"/>
              </a:ext>
            </a:extLst>
          </p:cNvPr>
          <p:cNvSpPr txBox="1"/>
          <p:nvPr/>
        </p:nvSpPr>
        <p:spPr>
          <a:xfrm>
            <a:off x="7136568" y="4707022"/>
            <a:ext cx="509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badi Extra Light" panose="020B0604020202020204" pitchFamily="34" charset="0"/>
                <a:ea typeface="AR P丸ゴシック体M" panose="020B0600010101010101"/>
              </a:rPr>
              <a:t>④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874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10" grpId="0"/>
      <p:bldP spid="11" grpId="0"/>
      <p:bldP spid="12" grpId="0"/>
      <p:bldP spid="13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5D1D1E06-16EC-40EF-AAA5-F93627F4A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9560" y="1254730"/>
            <a:ext cx="9144000" cy="549401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1DA824C-6BE9-4EC9-8F87-2128311C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65125"/>
            <a:ext cx="12011891" cy="132556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日付を「</a:t>
            </a:r>
            <a: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</a:t>
            </a:r>
            <a:r>
              <a:rPr lang="en-US" altLang="ja-JP" sz="3200" b="1" dirty="0" err="1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yyyy</a:t>
            </a:r>
            <a: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/mm/</a:t>
            </a:r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ｄ」表示から日付だけの表示に変更する（入力２）</a:t>
            </a:r>
            <a:endParaRPr kumimoji="1" lang="ja-JP" altLang="en-US" sz="3200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90A0E720-003A-40B2-9E3E-16E39EB08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118" y="1265474"/>
            <a:ext cx="5191125" cy="5133975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A904E3B-E509-408F-A468-F2ADCBE20400}"/>
              </a:ext>
            </a:extLst>
          </p:cNvPr>
          <p:cNvSpPr/>
          <p:nvPr/>
        </p:nvSpPr>
        <p:spPr>
          <a:xfrm>
            <a:off x="6988666" y="5938332"/>
            <a:ext cx="720420" cy="2936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389C68-3BEE-4181-857B-B5C33566E43D}"/>
              </a:ext>
            </a:extLst>
          </p:cNvPr>
          <p:cNvSpPr/>
          <p:nvPr/>
        </p:nvSpPr>
        <p:spPr>
          <a:xfrm>
            <a:off x="4896064" y="3663186"/>
            <a:ext cx="3417941" cy="3385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DFC11F-5082-4491-BE62-6BCEDE0472EE}"/>
              </a:ext>
            </a:extLst>
          </p:cNvPr>
          <p:cNvSpPr/>
          <p:nvPr/>
        </p:nvSpPr>
        <p:spPr>
          <a:xfrm flipH="1" flipV="1">
            <a:off x="4896064" y="2720265"/>
            <a:ext cx="1089100" cy="3385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2803781-C505-4B5E-9D7E-80A5FAB294B8}"/>
              </a:ext>
            </a:extLst>
          </p:cNvPr>
          <p:cNvSpPr/>
          <p:nvPr/>
        </p:nvSpPr>
        <p:spPr>
          <a:xfrm>
            <a:off x="3612627" y="1472617"/>
            <a:ext cx="706582" cy="4823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FE93E8-22EF-4CC3-8333-D433E889BE53}"/>
              </a:ext>
            </a:extLst>
          </p:cNvPr>
          <p:cNvSpPr/>
          <p:nvPr/>
        </p:nvSpPr>
        <p:spPr>
          <a:xfrm>
            <a:off x="3612627" y="3663186"/>
            <a:ext cx="1128185" cy="3385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4574DD-35A8-40E0-9361-8E6E3AFCAA7E}"/>
              </a:ext>
            </a:extLst>
          </p:cNvPr>
          <p:cNvSpPr txBox="1"/>
          <p:nvPr/>
        </p:nvSpPr>
        <p:spPr>
          <a:xfrm rot="10800000" flipV="1">
            <a:off x="3508230" y="5353702"/>
            <a:ext cx="5567343" cy="338554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「表示形式」の「ユーザー定義」で「</a:t>
            </a:r>
            <a:r>
              <a:rPr kumimoji="1" lang="en-US" altLang="ja-JP" sz="1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</a:t>
            </a:r>
            <a:r>
              <a:rPr kumimoji="1" lang="en-US" altLang="ja-JP" sz="1600" b="1" dirty="0" err="1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yyyy</a:t>
            </a:r>
            <a:r>
              <a:rPr kumimoji="1" lang="en-US" altLang="ja-JP" sz="1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/m/d/</a:t>
            </a:r>
            <a:r>
              <a:rPr lang="ja-JP" altLang="en-US" sz="16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」を選択する</a:t>
            </a:r>
            <a:endParaRPr kumimoji="1" lang="ja-JP" altLang="en-US" sz="16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745926A-A9AD-4094-8A5F-C3C01D512C34}"/>
              </a:ext>
            </a:extLst>
          </p:cNvPr>
          <p:cNvSpPr txBox="1"/>
          <p:nvPr/>
        </p:nvSpPr>
        <p:spPr>
          <a:xfrm>
            <a:off x="5985164" y="2299854"/>
            <a:ext cx="4102025" cy="656139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</a:t>
            </a:r>
            <a:r>
              <a:rPr kumimoji="1"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</a:t>
            </a:r>
            <a:r>
              <a:rPr kumimoji="1" lang="en-US" altLang="ja-JP" b="1" dirty="0" err="1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yyyy</a:t>
            </a:r>
            <a:r>
              <a:rPr kumimoji="1"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/m/d/</a:t>
            </a:r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」の「</a:t>
            </a:r>
            <a:r>
              <a:rPr kumimoji="1"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d</a:t>
            </a:r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」以外を削除する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24EF84B-5C9B-41DA-B631-2752F4697E84}"/>
              </a:ext>
            </a:extLst>
          </p:cNvPr>
          <p:cNvGrpSpPr/>
          <p:nvPr/>
        </p:nvGrpSpPr>
        <p:grpSpPr>
          <a:xfrm>
            <a:off x="10847176" y="5953635"/>
            <a:ext cx="1007169" cy="513265"/>
            <a:chOff x="9753599" y="5912309"/>
            <a:chExt cx="1007169" cy="513265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7F2471C-470B-4A58-B84B-0D832224DDA1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6A816142-7E7E-44A2-AB5A-6FAF6C95B7DB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6F22EA-82CD-4960-9075-4AEF4068DA6D}"/>
              </a:ext>
            </a:extLst>
          </p:cNvPr>
          <p:cNvSpPr txBox="1"/>
          <p:nvPr/>
        </p:nvSpPr>
        <p:spPr>
          <a:xfrm>
            <a:off x="4308139" y="1736839"/>
            <a:ext cx="458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6CF0C18-1295-4DE7-A3EB-7E9144C13DB5}"/>
              </a:ext>
            </a:extLst>
          </p:cNvPr>
          <p:cNvSpPr txBox="1"/>
          <p:nvPr/>
        </p:nvSpPr>
        <p:spPr>
          <a:xfrm>
            <a:off x="4047539" y="3945555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DD4DF3-5331-47D6-B0AA-62488E091E24}"/>
              </a:ext>
            </a:extLst>
          </p:cNvPr>
          <p:cNvSpPr txBox="1"/>
          <p:nvPr/>
        </p:nvSpPr>
        <p:spPr>
          <a:xfrm>
            <a:off x="8307337" y="3671175"/>
            <a:ext cx="44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932CE7C-48BB-403A-A922-2A2AFDC3C3EF}"/>
              </a:ext>
            </a:extLst>
          </p:cNvPr>
          <p:cNvSpPr txBox="1"/>
          <p:nvPr/>
        </p:nvSpPr>
        <p:spPr>
          <a:xfrm>
            <a:off x="10080482" y="2397090"/>
            <a:ext cx="55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38738D-916B-4FB4-B3DC-62365C681724}"/>
              </a:ext>
            </a:extLst>
          </p:cNvPr>
          <p:cNvSpPr txBox="1"/>
          <p:nvPr/>
        </p:nvSpPr>
        <p:spPr>
          <a:xfrm>
            <a:off x="6427304" y="5938332"/>
            <a:ext cx="460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12441215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12" grpId="0" animBg="1"/>
      <p:bldP spid="7" grpId="0" animBg="1"/>
      <p:bldP spid="19" grpId="0" animBg="1"/>
      <p:bldP spid="15" grpId="0" animBg="1"/>
      <p:bldP spid="8" grpId="0" animBg="1"/>
      <p:bldP spid="21" grpId="0" animBg="1"/>
      <p:bldP spid="18" grpId="0"/>
      <p:bldP spid="22" grpId="0"/>
      <p:bldP spid="23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5DD7922C-5B76-44DA-9534-7CD8B138FD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524" y="1616075"/>
            <a:ext cx="10708369" cy="4876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46BFD04-F4FE-4FA5-9F9F-8461CF829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09" y="365125"/>
            <a:ext cx="11887200" cy="132556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日付を「</a:t>
            </a:r>
            <a: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</a:t>
            </a:r>
            <a:r>
              <a:rPr lang="en-US" altLang="ja-JP" sz="3200" b="1" dirty="0" err="1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yyyy</a:t>
            </a:r>
            <a: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/mm/</a:t>
            </a:r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ｄ」表示から日付だけの表示に変更する（出力）</a:t>
            </a:r>
            <a:endParaRPr kumimoji="1" lang="ja-JP" altLang="en-US" sz="3200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13F8671-AED6-4E7C-B32C-813889A0C943}"/>
              </a:ext>
            </a:extLst>
          </p:cNvPr>
          <p:cNvGrpSpPr/>
          <p:nvPr/>
        </p:nvGrpSpPr>
        <p:grpSpPr>
          <a:xfrm>
            <a:off x="10644100" y="5829975"/>
            <a:ext cx="1007169" cy="513265"/>
            <a:chOff x="9753599" y="5912309"/>
            <a:chExt cx="1007169" cy="51326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698C3F5-33CD-4B7D-8B1D-D5A931FA1611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72A59939-C28D-48FD-8D7B-EAB2D0CB03F9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58303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027FAB-4A98-4B9D-AE23-92FE1F31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latin typeface="AR P丸ゴシック体M" panose="020B0600010101010101"/>
                <a:ea typeface="AR P丸ゴシック体M" panose="020B0600010101010101"/>
              </a:rPr>
              <a:t>スライドショーを始める前に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47CE61-E8A1-4678-829D-CF1A8CE5E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043"/>
            <a:ext cx="10515600" cy="43879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b="1" dirty="0">
                <a:solidFill>
                  <a:srgbClr val="FF0000"/>
                </a:solidFill>
                <a:latin typeface="+mj-lt"/>
              </a:rPr>
              <a:t>ＥＮＴＥＲキー</a:t>
            </a:r>
            <a:r>
              <a:rPr kumimoji="1" lang="ja-JP" altLang="en-US" b="1" dirty="0">
                <a:latin typeface="+mj-lt"/>
              </a:rPr>
              <a:t>を押下するとステップが進みます。</a:t>
            </a:r>
            <a:endParaRPr kumimoji="1" lang="en-US" altLang="ja-JP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>
                <a:solidFill>
                  <a:srgbClr val="FF0000"/>
                </a:solidFill>
              </a:rPr>
              <a:t>ＥＳＣキー</a:t>
            </a:r>
            <a:r>
              <a:rPr lang="ja-JP" altLang="en-US" b="1" dirty="0"/>
              <a:t>を押下すると任意ステップでスライドショーを終了出来ます。</a:t>
            </a: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>
                <a:solidFill>
                  <a:srgbClr val="FF0000"/>
                </a:solidFill>
              </a:rPr>
              <a:t>スライドショーを最初から、又は任意スライド</a:t>
            </a:r>
            <a:r>
              <a:rPr lang="ja-JP" altLang="en-US" b="1" dirty="0"/>
              <a:t>から始められます。</a:t>
            </a:r>
            <a:r>
              <a:rPr kumimoji="1" lang="ja-JP" altLang="en-US" b="1" dirty="0"/>
              <a:t>（スライドショータブで最初から、又は現在のスライドからを選択）</a:t>
            </a:r>
            <a:endParaRPr kumimoji="1"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>
                <a:solidFill>
                  <a:srgbClr val="FF0000"/>
                </a:solidFill>
              </a:rPr>
              <a:t>アニメーションタブでプレビュー</a:t>
            </a:r>
            <a:r>
              <a:rPr lang="ja-JP" altLang="en-US" b="1" dirty="0"/>
              <a:t>を選択して該当スライドの動作確認が出来ます。</a:t>
            </a:r>
            <a:endParaRPr kumimoji="1" lang="ja-JP" altLang="en-US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3671C2F-F562-4CF5-BA19-AD494F30D636}"/>
              </a:ext>
            </a:extLst>
          </p:cNvPr>
          <p:cNvGrpSpPr/>
          <p:nvPr/>
        </p:nvGrpSpPr>
        <p:grpSpPr>
          <a:xfrm>
            <a:off x="10164415" y="5680074"/>
            <a:ext cx="1007169" cy="513265"/>
            <a:chOff x="9753599" y="5912309"/>
            <a:chExt cx="1007169" cy="51326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4859AE1D-36B2-4F81-B1E7-80C83D6B3171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97C28537-BBA6-4C54-AD7C-9A4C44DF1011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14230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CC3996EB-1621-4DFE-A14C-2FC529F3F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21" y="1392299"/>
            <a:ext cx="10098157" cy="5029291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AA478D2-5EA4-48EC-8860-F2A568E8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6903"/>
            <a:ext cx="10515600" cy="1004123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当月以外を非表示にする（入力１）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D7CC1E-C9F3-4DBA-AAA8-F4399C4BBE6C}"/>
              </a:ext>
            </a:extLst>
          </p:cNvPr>
          <p:cNvSpPr/>
          <p:nvPr/>
        </p:nvSpPr>
        <p:spPr>
          <a:xfrm>
            <a:off x="6724356" y="3720548"/>
            <a:ext cx="1539903" cy="1863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1EFBFCE-9FF2-4AFB-9008-BCCCEF844354}"/>
              </a:ext>
            </a:extLst>
          </p:cNvPr>
          <p:cNvSpPr/>
          <p:nvPr/>
        </p:nvSpPr>
        <p:spPr>
          <a:xfrm>
            <a:off x="7030788" y="2110358"/>
            <a:ext cx="140677" cy="1863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955106-393F-4A9C-B42A-6C6797470FA1}"/>
              </a:ext>
            </a:extLst>
          </p:cNvPr>
          <p:cNvSpPr txBox="1"/>
          <p:nvPr/>
        </p:nvSpPr>
        <p:spPr>
          <a:xfrm>
            <a:off x="838199" y="5022926"/>
            <a:ext cx="9498496" cy="369332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日付の入るセルを全選択し、「ホーム」タブの「条件付き書式」から「新しいルール」を選択する</a:t>
            </a:r>
            <a:endParaRPr kumimoji="1" lang="ja-JP" alt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F5A116C-2B45-40CD-8DEC-AB47CADDE9D9}"/>
              </a:ext>
            </a:extLst>
          </p:cNvPr>
          <p:cNvGrpSpPr/>
          <p:nvPr/>
        </p:nvGrpSpPr>
        <p:grpSpPr>
          <a:xfrm>
            <a:off x="10850214" y="6239589"/>
            <a:ext cx="1007169" cy="513265"/>
            <a:chOff x="9753599" y="5912309"/>
            <a:chExt cx="1007169" cy="513265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1E51ABC-9FE3-43C5-958E-13A2ACEBB6E5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66406A8B-E656-4F66-B8A1-4FB46A629391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519221E-88BA-40B3-8565-D4FBCD645464}"/>
              </a:ext>
            </a:extLst>
          </p:cNvPr>
          <p:cNvSpPr/>
          <p:nvPr/>
        </p:nvSpPr>
        <p:spPr>
          <a:xfrm>
            <a:off x="1391478" y="1524000"/>
            <a:ext cx="569844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95542A-F098-4611-A91D-39AA6C437508}"/>
              </a:ext>
            </a:extLst>
          </p:cNvPr>
          <p:cNvSpPr txBox="1"/>
          <p:nvPr/>
        </p:nvSpPr>
        <p:spPr>
          <a:xfrm>
            <a:off x="3220278" y="3720548"/>
            <a:ext cx="38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 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C7B554-404E-41EC-AFDB-B9FF6572003C}"/>
              </a:ext>
            </a:extLst>
          </p:cNvPr>
          <p:cNvSpPr txBox="1"/>
          <p:nvPr/>
        </p:nvSpPr>
        <p:spPr>
          <a:xfrm>
            <a:off x="6383088" y="2110358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084DCFC-5C98-4D0D-81A8-E6FAE3787DEF}"/>
              </a:ext>
            </a:extLst>
          </p:cNvPr>
          <p:cNvSpPr txBox="1"/>
          <p:nvPr/>
        </p:nvSpPr>
        <p:spPr>
          <a:xfrm>
            <a:off x="8277452" y="3606152"/>
            <a:ext cx="44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7688915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16" grpId="0" animBg="1"/>
      <p:bldP spid="3" grpId="0" animBg="1"/>
      <p:bldP spid="4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D2876826-714C-400A-A305-41445CD25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260" y="1274979"/>
            <a:ext cx="8799554" cy="4614933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67D7BD0-8001-4EDD-85EA-886972A0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当月以外を非表示にする（入力２）</a:t>
            </a:r>
            <a:b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</a:br>
            <a:endParaRPr kumimoji="1" lang="ja-JP" altLang="en-US" sz="32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D95964-7CB1-46DD-A9F8-9C38C44A7A41}"/>
              </a:ext>
            </a:extLst>
          </p:cNvPr>
          <p:cNvSpPr/>
          <p:nvPr/>
        </p:nvSpPr>
        <p:spPr>
          <a:xfrm>
            <a:off x="1870945" y="2677344"/>
            <a:ext cx="2372139" cy="2120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B5D639-7DA7-4837-BCCF-49F61A33811C}"/>
              </a:ext>
            </a:extLst>
          </p:cNvPr>
          <p:cNvSpPr/>
          <p:nvPr/>
        </p:nvSpPr>
        <p:spPr>
          <a:xfrm>
            <a:off x="1886890" y="3211708"/>
            <a:ext cx="1302587" cy="2120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424B88-58DB-45D1-B307-4AFBB84D3B1D}"/>
              </a:ext>
            </a:extLst>
          </p:cNvPr>
          <p:cNvSpPr/>
          <p:nvPr/>
        </p:nvSpPr>
        <p:spPr>
          <a:xfrm>
            <a:off x="3679968" y="3582446"/>
            <a:ext cx="563116" cy="308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6EF7D2-D234-45B1-948C-187926BF5B49}"/>
              </a:ext>
            </a:extLst>
          </p:cNvPr>
          <p:cNvSpPr/>
          <p:nvPr/>
        </p:nvSpPr>
        <p:spPr>
          <a:xfrm>
            <a:off x="4811151" y="2015094"/>
            <a:ext cx="436098" cy="3376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7F9848-8CF4-4692-912B-18EF554E5AFF}"/>
              </a:ext>
            </a:extLst>
          </p:cNvPr>
          <p:cNvSpPr/>
          <p:nvPr/>
        </p:nvSpPr>
        <p:spPr>
          <a:xfrm>
            <a:off x="6417803" y="3628145"/>
            <a:ext cx="178191" cy="1688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E5901E1-3A9F-4C39-B3ED-4FB302E702AF}"/>
              </a:ext>
            </a:extLst>
          </p:cNvPr>
          <p:cNvSpPr/>
          <p:nvPr/>
        </p:nvSpPr>
        <p:spPr>
          <a:xfrm>
            <a:off x="6789851" y="5020004"/>
            <a:ext cx="407963" cy="196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FFA91B-B8A4-46B6-8894-EF907B993ACF}"/>
              </a:ext>
            </a:extLst>
          </p:cNvPr>
          <p:cNvSpPr txBox="1"/>
          <p:nvPr/>
        </p:nvSpPr>
        <p:spPr>
          <a:xfrm>
            <a:off x="453530" y="6154151"/>
            <a:ext cx="11558361" cy="369332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「数式を使用して、数式設定するセルを決定」「</a:t>
            </a:r>
            <a:r>
              <a:rPr kumimoji="1" lang="en-US" altLang="ja-JP" b="1" dirty="0"/>
              <a:t>=month(a3)&lt;&gt;</a:t>
            </a:r>
            <a:r>
              <a:rPr lang="en-US" altLang="ja-JP" b="1" dirty="0"/>
              <a:t>$c$1</a:t>
            </a:r>
            <a:r>
              <a:rPr lang="ja-JP" altLang="en-US" b="1" dirty="0"/>
              <a:t>」「書式」からフオントで白色表示する</a:t>
            </a:r>
            <a:endParaRPr kumimoji="1" lang="ja-JP" altLang="en-US" b="1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CCA7AE-75BD-4525-BDD4-3337E8D23130}"/>
              </a:ext>
            </a:extLst>
          </p:cNvPr>
          <p:cNvSpPr/>
          <p:nvPr/>
        </p:nvSpPr>
        <p:spPr>
          <a:xfrm>
            <a:off x="3239258" y="3919313"/>
            <a:ext cx="407963" cy="196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28428B-1153-4EAB-B008-426B9FDF48B6}"/>
              </a:ext>
            </a:extLst>
          </p:cNvPr>
          <p:cNvSpPr/>
          <p:nvPr/>
        </p:nvSpPr>
        <p:spPr>
          <a:xfrm>
            <a:off x="6639951" y="3137721"/>
            <a:ext cx="407963" cy="2978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4AE46D-FBA5-472D-B55C-03DECE83AA9D}"/>
              </a:ext>
            </a:extLst>
          </p:cNvPr>
          <p:cNvSpPr txBox="1"/>
          <p:nvPr/>
        </p:nvSpPr>
        <p:spPr>
          <a:xfrm>
            <a:off x="2150759" y="4281894"/>
            <a:ext cx="6802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=month(a3)&lt;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＞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$c$1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0702F1B-C0E6-4DED-AB88-5B43E5FED44B}"/>
              </a:ext>
            </a:extLst>
          </p:cNvPr>
          <p:cNvGrpSpPr/>
          <p:nvPr/>
        </p:nvGrpSpPr>
        <p:grpSpPr>
          <a:xfrm>
            <a:off x="10634155" y="5264629"/>
            <a:ext cx="1007169" cy="513265"/>
            <a:chOff x="9753599" y="5912309"/>
            <a:chExt cx="1007169" cy="513265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26125C7-F8A2-4B98-99A2-D57EC2340EFD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5A0DB628-686F-4398-BDD7-5B053AB5F469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0A3139-7813-49EF-91C0-F553C24A45B7}"/>
              </a:ext>
            </a:extLst>
          </p:cNvPr>
          <p:cNvSpPr txBox="1"/>
          <p:nvPr/>
        </p:nvSpPr>
        <p:spPr>
          <a:xfrm>
            <a:off x="3358750" y="2308482"/>
            <a:ext cx="467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3CADA6D-3212-4DD4-A961-BC773D71A2C9}"/>
              </a:ext>
            </a:extLst>
          </p:cNvPr>
          <p:cNvSpPr txBox="1"/>
          <p:nvPr/>
        </p:nvSpPr>
        <p:spPr>
          <a:xfrm>
            <a:off x="1770260" y="3473970"/>
            <a:ext cx="493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265FD1B-942C-40D2-9351-ECFB8814BE3D}"/>
              </a:ext>
            </a:extLst>
          </p:cNvPr>
          <p:cNvSpPr txBox="1"/>
          <p:nvPr/>
        </p:nvSpPr>
        <p:spPr>
          <a:xfrm>
            <a:off x="8296570" y="4334382"/>
            <a:ext cx="41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D1F920-7015-4186-B161-3C4B753138A3}"/>
              </a:ext>
            </a:extLst>
          </p:cNvPr>
          <p:cNvSpPr txBox="1"/>
          <p:nvPr/>
        </p:nvSpPr>
        <p:spPr>
          <a:xfrm>
            <a:off x="3550931" y="3261614"/>
            <a:ext cx="643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92670D2-D297-4061-AFD4-A9F4917F7B67}"/>
              </a:ext>
            </a:extLst>
          </p:cNvPr>
          <p:cNvSpPr txBox="1"/>
          <p:nvPr/>
        </p:nvSpPr>
        <p:spPr>
          <a:xfrm>
            <a:off x="4790155" y="2335027"/>
            <a:ext cx="568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3058526-72DE-43E9-8113-A6116E2070D0}"/>
              </a:ext>
            </a:extLst>
          </p:cNvPr>
          <p:cNvSpPr txBox="1"/>
          <p:nvPr/>
        </p:nvSpPr>
        <p:spPr>
          <a:xfrm>
            <a:off x="7037263" y="3123082"/>
            <a:ext cx="49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C4922B4-D9FE-4A34-BD4F-0B22A83E3492}"/>
              </a:ext>
            </a:extLst>
          </p:cNvPr>
          <p:cNvSpPr txBox="1"/>
          <p:nvPr/>
        </p:nvSpPr>
        <p:spPr>
          <a:xfrm>
            <a:off x="5643431" y="3656833"/>
            <a:ext cx="48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⑦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F54CF3-47CB-46FD-B910-6CB0317B0FFD}"/>
              </a:ext>
            </a:extLst>
          </p:cNvPr>
          <p:cNvSpPr txBox="1"/>
          <p:nvPr/>
        </p:nvSpPr>
        <p:spPr>
          <a:xfrm>
            <a:off x="2577089" y="3788745"/>
            <a:ext cx="54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⑨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70CCE3C-0707-42DF-87E0-A8107D431308}"/>
              </a:ext>
            </a:extLst>
          </p:cNvPr>
          <p:cNvSpPr txBox="1"/>
          <p:nvPr/>
        </p:nvSpPr>
        <p:spPr>
          <a:xfrm>
            <a:off x="6161241" y="4918700"/>
            <a:ext cx="432064" cy="4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⑧</a:t>
            </a:r>
          </a:p>
        </p:txBody>
      </p:sp>
    </p:spTree>
    <p:extLst>
      <p:ext uri="{BB962C8B-B14F-4D97-AF65-F5344CB8AC3E}">
        <p14:creationId xmlns:p14="http://schemas.microsoft.com/office/powerpoint/2010/main" val="31090676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3" grpId="0" animBg="1"/>
      <p:bldP spid="3" grpId="0" animBg="1"/>
      <p:bldP spid="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F3440A93-98AD-4FB0-81F8-032EF17B12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0777" y="1742077"/>
            <a:ext cx="9687339" cy="424865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C34D0C6-9EEB-4A34-93BF-06DD3AA3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70056"/>
            <a:ext cx="8095939" cy="553536"/>
          </a:xfrm>
        </p:spPr>
        <p:txBody>
          <a:bodyPr>
            <a:normAutofit fontScale="90000"/>
          </a:bodyPr>
          <a:lstStyle/>
          <a:p>
            <a:b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</a:br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Ｅ１セルとＦ１セルを非表示にする（入力）</a:t>
            </a:r>
            <a:endParaRPr kumimoji="1" lang="ja-JP" altLang="en-US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F6B8FC-A685-48FA-930D-7175377B890D}"/>
              </a:ext>
            </a:extLst>
          </p:cNvPr>
          <p:cNvSpPr txBox="1"/>
          <p:nvPr/>
        </p:nvSpPr>
        <p:spPr>
          <a:xfrm>
            <a:off x="5634752" y="1302595"/>
            <a:ext cx="5921850" cy="369332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「Ｅ１」セルと「Ｆ１」セルのフオントを白色にする。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784C79-A89F-4262-9869-20F848D62C0B}"/>
              </a:ext>
            </a:extLst>
          </p:cNvPr>
          <p:cNvGrpSpPr/>
          <p:nvPr/>
        </p:nvGrpSpPr>
        <p:grpSpPr>
          <a:xfrm>
            <a:off x="10549432" y="6084808"/>
            <a:ext cx="1007169" cy="513265"/>
            <a:chOff x="9753599" y="5912309"/>
            <a:chExt cx="1007169" cy="513265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3AD4463-C75C-4594-9293-2B6C419369DA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E5D6343D-310B-4413-888E-D82694111680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42566F8A-8671-4DE8-BF48-A19B17F17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116" y="5096376"/>
            <a:ext cx="5257800" cy="168592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B96FFE-7694-4338-8079-E7F35B46523B}"/>
              </a:ext>
            </a:extLst>
          </p:cNvPr>
          <p:cNvSpPr txBox="1"/>
          <p:nvPr/>
        </p:nvSpPr>
        <p:spPr>
          <a:xfrm>
            <a:off x="940903" y="3035405"/>
            <a:ext cx="10018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EBAF9"/>
                </a:highlight>
                <a:ea typeface="AR P丸ゴシック体M" panose="020B0600010101010101"/>
              </a:rPr>
              <a:t>Ｅ１セルとＦ１セルを選択し、「ホーム」タブの「フォントの色」から白色を選択する。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CD30070-2944-4AC8-9603-A58FEAB0AD20}"/>
              </a:ext>
            </a:extLst>
          </p:cNvPr>
          <p:cNvGrpSpPr/>
          <p:nvPr/>
        </p:nvGrpSpPr>
        <p:grpSpPr>
          <a:xfrm>
            <a:off x="6256907" y="2154761"/>
            <a:ext cx="2744379" cy="364557"/>
            <a:chOff x="6283411" y="2194517"/>
            <a:chExt cx="2744379" cy="36455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A916AF2-B058-4603-90C6-11A5FA086D19}"/>
                </a:ext>
              </a:extLst>
            </p:cNvPr>
            <p:cNvSpPr/>
            <p:nvPr/>
          </p:nvSpPr>
          <p:spPr>
            <a:xfrm>
              <a:off x="6283411" y="2201265"/>
              <a:ext cx="1354081" cy="35780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0753AC3-A654-4389-B769-A0DFAFA47683}"/>
                </a:ext>
              </a:extLst>
            </p:cNvPr>
            <p:cNvSpPr/>
            <p:nvPr/>
          </p:nvSpPr>
          <p:spPr>
            <a:xfrm>
              <a:off x="7637492" y="2194517"/>
              <a:ext cx="1390298" cy="35780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9FF592-BE71-4ED1-82F2-55DEA3150A8F}"/>
              </a:ext>
            </a:extLst>
          </p:cNvPr>
          <p:cNvSpPr/>
          <p:nvPr/>
        </p:nvSpPr>
        <p:spPr>
          <a:xfrm>
            <a:off x="3282846" y="5396459"/>
            <a:ext cx="479685" cy="389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1640EAA-8E71-4ACF-8D54-9313C4ED0642}"/>
              </a:ext>
            </a:extLst>
          </p:cNvPr>
          <p:cNvSpPr/>
          <p:nvPr/>
        </p:nvSpPr>
        <p:spPr>
          <a:xfrm>
            <a:off x="4437090" y="6135977"/>
            <a:ext cx="434714" cy="370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88A7DF2-8C81-4621-8F75-B2ABA616BB23}"/>
              </a:ext>
            </a:extLst>
          </p:cNvPr>
          <p:cNvSpPr txBox="1"/>
          <p:nvPr/>
        </p:nvSpPr>
        <p:spPr>
          <a:xfrm>
            <a:off x="5675488" y="2141704"/>
            <a:ext cx="467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9495BF2-F947-4399-A0D6-32E4A9C4BC85}"/>
              </a:ext>
            </a:extLst>
          </p:cNvPr>
          <p:cNvSpPr txBox="1"/>
          <p:nvPr/>
        </p:nvSpPr>
        <p:spPr>
          <a:xfrm>
            <a:off x="2751394" y="5416652"/>
            <a:ext cx="493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E823B24-5D77-45F5-BF00-B34B91F6D62C}"/>
              </a:ext>
            </a:extLst>
          </p:cNvPr>
          <p:cNvSpPr txBox="1"/>
          <p:nvPr/>
        </p:nvSpPr>
        <p:spPr>
          <a:xfrm>
            <a:off x="3930030" y="6045149"/>
            <a:ext cx="41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6765661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9" grpId="0"/>
      <p:bldP spid="14" grpId="0" animBg="1"/>
      <p:bldP spid="15" grpId="0" animBg="1"/>
      <p:bldP spid="16" grpId="0"/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E890CD-54DD-45B1-AC56-F99EAB7FD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5790" cy="1118901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当月以外を非表示にする万年カレンダー１が完成しました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83070D00-C9D1-409F-B3D7-2AB9D21B76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1158" y="1800666"/>
            <a:ext cx="10515599" cy="431878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DA14CC2-7F97-4DC8-9A42-68ED6ABCF146}"/>
              </a:ext>
            </a:extLst>
          </p:cNvPr>
          <p:cNvGrpSpPr/>
          <p:nvPr/>
        </p:nvGrpSpPr>
        <p:grpSpPr>
          <a:xfrm>
            <a:off x="10689588" y="6119446"/>
            <a:ext cx="1007169" cy="513265"/>
            <a:chOff x="9753599" y="5912309"/>
            <a:chExt cx="1007169" cy="51326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0223EB2-19E0-482F-97F9-23413BA3D238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946E00EC-76CC-43C7-9ABF-DDB5D939D173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32767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CC3996EB-1621-4DFE-A14C-2FC529F3F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21" y="1392299"/>
            <a:ext cx="10098157" cy="5029291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AA478D2-5EA4-48EC-8860-F2A568E8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6903"/>
            <a:ext cx="10515600" cy="1004123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当月以外を「薄い灰色表示」にする（入力１）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D7CC1E-C9F3-4DBA-AAA8-F4399C4BBE6C}"/>
              </a:ext>
            </a:extLst>
          </p:cNvPr>
          <p:cNvSpPr/>
          <p:nvPr/>
        </p:nvSpPr>
        <p:spPr>
          <a:xfrm>
            <a:off x="6724356" y="3720548"/>
            <a:ext cx="1539903" cy="1863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1EFBFCE-9FF2-4AFB-9008-BCCCEF844354}"/>
              </a:ext>
            </a:extLst>
          </p:cNvPr>
          <p:cNvSpPr/>
          <p:nvPr/>
        </p:nvSpPr>
        <p:spPr>
          <a:xfrm>
            <a:off x="7030788" y="2110358"/>
            <a:ext cx="140677" cy="1863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955106-393F-4A9C-B42A-6C6797470FA1}"/>
              </a:ext>
            </a:extLst>
          </p:cNvPr>
          <p:cNvSpPr txBox="1"/>
          <p:nvPr/>
        </p:nvSpPr>
        <p:spPr>
          <a:xfrm>
            <a:off x="838199" y="5022926"/>
            <a:ext cx="9365975" cy="646331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日付の入るセルを全選択し、「ホーム」タブの「条件付き書式」から「新しいルール」を選択する</a:t>
            </a:r>
            <a:endParaRPr kumimoji="1" lang="ja-JP" alt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B2BB382-83A2-4FA6-A680-49901B07B045}"/>
              </a:ext>
            </a:extLst>
          </p:cNvPr>
          <p:cNvGrpSpPr/>
          <p:nvPr/>
        </p:nvGrpSpPr>
        <p:grpSpPr>
          <a:xfrm>
            <a:off x="10164415" y="5680074"/>
            <a:ext cx="1007169" cy="513265"/>
            <a:chOff x="9753599" y="5912309"/>
            <a:chExt cx="1007169" cy="513265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437207E-1B23-4DBC-BD49-A352EC1064B1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66EB5747-F761-453F-B238-675477854AF4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384973-70D0-4601-AA43-106C4FD39DAC}"/>
              </a:ext>
            </a:extLst>
          </p:cNvPr>
          <p:cNvSpPr txBox="1"/>
          <p:nvPr/>
        </p:nvSpPr>
        <p:spPr>
          <a:xfrm>
            <a:off x="3384804" y="3582913"/>
            <a:ext cx="467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8946979-0740-4742-A156-8A3E29C92E7E}"/>
              </a:ext>
            </a:extLst>
          </p:cNvPr>
          <p:cNvSpPr txBox="1"/>
          <p:nvPr/>
        </p:nvSpPr>
        <p:spPr>
          <a:xfrm>
            <a:off x="6383088" y="2110358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37BC30-72F1-4960-97B1-5DB8BBC32323}"/>
              </a:ext>
            </a:extLst>
          </p:cNvPr>
          <p:cNvSpPr txBox="1"/>
          <p:nvPr/>
        </p:nvSpPr>
        <p:spPr>
          <a:xfrm>
            <a:off x="8277452" y="3606152"/>
            <a:ext cx="44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6F9C8BD-C97B-4913-8810-293C2AA7CF66}"/>
              </a:ext>
            </a:extLst>
          </p:cNvPr>
          <p:cNvSpPr txBox="1"/>
          <p:nvPr/>
        </p:nvSpPr>
        <p:spPr>
          <a:xfrm>
            <a:off x="1409075" y="1575857"/>
            <a:ext cx="599607" cy="259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8336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16" grpId="0" animBg="1"/>
      <p:bldP spid="11" grpId="0"/>
      <p:bldP spid="13" grpId="0"/>
      <p:bldP spid="14" grpId="0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D2876826-714C-400A-A305-41445CD25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03" y="1349366"/>
            <a:ext cx="8799554" cy="4614933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67D7BD0-8001-4EDD-85EA-886972A09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03327" cy="132556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当月以外を「薄い灰色」表示にする（入力２）</a:t>
            </a:r>
            <a:endParaRPr kumimoji="1" lang="ja-JP" altLang="en-US" sz="32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D95964-7CB1-46DD-A9F8-9C38C44A7A41}"/>
              </a:ext>
            </a:extLst>
          </p:cNvPr>
          <p:cNvSpPr/>
          <p:nvPr/>
        </p:nvSpPr>
        <p:spPr>
          <a:xfrm>
            <a:off x="1736035" y="2722314"/>
            <a:ext cx="2372139" cy="2120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B5D639-7DA7-4837-BCCF-49F61A33811C}"/>
              </a:ext>
            </a:extLst>
          </p:cNvPr>
          <p:cNvSpPr/>
          <p:nvPr/>
        </p:nvSpPr>
        <p:spPr>
          <a:xfrm>
            <a:off x="1766970" y="3286658"/>
            <a:ext cx="1302587" cy="2120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424B88-58DB-45D1-B307-4AFBB84D3B1D}"/>
              </a:ext>
            </a:extLst>
          </p:cNvPr>
          <p:cNvSpPr/>
          <p:nvPr/>
        </p:nvSpPr>
        <p:spPr>
          <a:xfrm>
            <a:off x="3545058" y="3657396"/>
            <a:ext cx="563116" cy="308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6EF7D2-D234-45B1-948C-187926BF5B49}"/>
              </a:ext>
            </a:extLst>
          </p:cNvPr>
          <p:cNvSpPr/>
          <p:nvPr/>
        </p:nvSpPr>
        <p:spPr>
          <a:xfrm>
            <a:off x="4638872" y="2018710"/>
            <a:ext cx="436098" cy="3376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7F9848-8CF4-4692-912B-18EF554E5AFF}"/>
              </a:ext>
            </a:extLst>
          </p:cNvPr>
          <p:cNvSpPr/>
          <p:nvPr/>
        </p:nvSpPr>
        <p:spPr>
          <a:xfrm>
            <a:off x="6281886" y="3811685"/>
            <a:ext cx="118914" cy="1542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E5901E1-3A9F-4C39-B3ED-4FB302E702AF}"/>
              </a:ext>
            </a:extLst>
          </p:cNvPr>
          <p:cNvSpPr/>
          <p:nvPr/>
        </p:nvSpPr>
        <p:spPr>
          <a:xfrm>
            <a:off x="6639951" y="5020004"/>
            <a:ext cx="407963" cy="196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FFA91B-B8A4-46B6-8894-EF907B993ACF}"/>
              </a:ext>
            </a:extLst>
          </p:cNvPr>
          <p:cNvSpPr txBox="1"/>
          <p:nvPr/>
        </p:nvSpPr>
        <p:spPr>
          <a:xfrm>
            <a:off x="568037" y="6108217"/>
            <a:ext cx="11040867" cy="646331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「数式を使用して、数式設定するセルを決定」「</a:t>
            </a:r>
            <a:r>
              <a:rPr kumimoji="1"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=month(a3)&lt;&gt;</a:t>
            </a:r>
            <a:r>
              <a:rPr lang="en-US" altLang="ja-JP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$c$1</a:t>
            </a:r>
            <a:r>
              <a:rPr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」「書式」からフオントで薄い灰色表示する</a:t>
            </a:r>
            <a:endParaRPr kumimoji="1" lang="ja-JP" altLang="en-US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5F55B63-45B5-4AE4-8509-15BDC733431D}"/>
              </a:ext>
            </a:extLst>
          </p:cNvPr>
          <p:cNvSpPr/>
          <p:nvPr/>
        </p:nvSpPr>
        <p:spPr>
          <a:xfrm>
            <a:off x="3069557" y="3927939"/>
            <a:ext cx="407963" cy="1969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47AF8C7-DF8A-4886-9CEB-060501FA038D}"/>
              </a:ext>
            </a:extLst>
          </p:cNvPr>
          <p:cNvSpPr/>
          <p:nvPr/>
        </p:nvSpPr>
        <p:spPr>
          <a:xfrm>
            <a:off x="6592613" y="3247896"/>
            <a:ext cx="304800" cy="2120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E85AF8-3D86-4B75-9F0D-CA5BC031BA62}"/>
              </a:ext>
            </a:extLst>
          </p:cNvPr>
          <p:cNvSpPr txBox="1"/>
          <p:nvPr/>
        </p:nvSpPr>
        <p:spPr>
          <a:xfrm>
            <a:off x="2313709" y="4190584"/>
            <a:ext cx="6359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=month(a3)&lt;&gt;$c$1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A070FC2-5287-4D9C-89C0-78912E6AE305}"/>
              </a:ext>
            </a:extLst>
          </p:cNvPr>
          <p:cNvGrpSpPr/>
          <p:nvPr/>
        </p:nvGrpSpPr>
        <p:grpSpPr>
          <a:xfrm>
            <a:off x="10566524" y="5118478"/>
            <a:ext cx="1007169" cy="513265"/>
            <a:chOff x="9753599" y="5912309"/>
            <a:chExt cx="1007169" cy="513265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57D92D5-DB25-4EA6-B64A-8FAA4D8155DC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6E50F59E-74EE-4EA4-862B-3A5ED73049B7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93008D-5116-4BA5-ACDB-BD27D0388483}"/>
              </a:ext>
            </a:extLst>
          </p:cNvPr>
          <p:cNvSpPr txBox="1"/>
          <p:nvPr/>
        </p:nvSpPr>
        <p:spPr>
          <a:xfrm>
            <a:off x="3358750" y="2353452"/>
            <a:ext cx="418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E7A005-E7C2-4FD8-A4B0-4AEB79AA5DD4}"/>
              </a:ext>
            </a:extLst>
          </p:cNvPr>
          <p:cNvSpPr txBox="1"/>
          <p:nvPr/>
        </p:nvSpPr>
        <p:spPr>
          <a:xfrm>
            <a:off x="1770259" y="3429000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86C9B58-5F48-43FF-8493-751E6AFD70B0}"/>
              </a:ext>
            </a:extLst>
          </p:cNvPr>
          <p:cNvSpPr txBox="1"/>
          <p:nvPr/>
        </p:nvSpPr>
        <p:spPr>
          <a:xfrm>
            <a:off x="8296570" y="4334382"/>
            <a:ext cx="41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C1ADFC-4CF7-453F-91CC-8CEBF858F264}"/>
              </a:ext>
            </a:extLst>
          </p:cNvPr>
          <p:cNvSpPr txBox="1"/>
          <p:nvPr/>
        </p:nvSpPr>
        <p:spPr>
          <a:xfrm>
            <a:off x="3550931" y="3276604"/>
            <a:ext cx="643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BA905EF-8F4F-4DE0-8BF9-1BF517348923}"/>
              </a:ext>
            </a:extLst>
          </p:cNvPr>
          <p:cNvSpPr txBox="1"/>
          <p:nvPr/>
        </p:nvSpPr>
        <p:spPr>
          <a:xfrm>
            <a:off x="4550314" y="2320037"/>
            <a:ext cx="568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B98EAD2-BC3D-42B8-9F25-89D623BB4A1E}"/>
              </a:ext>
            </a:extLst>
          </p:cNvPr>
          <p:cNvSpPr txBox="1"/>
          <p:nvPr/>
        </p:nvSpPr>
        <p:spPr>
          <a:xfrm>
            <a:off x="6857383" y="3123082"/>
            <a:ext cx="49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34A656D-3E33-48FC-B2D0-3A7ACA500126}"/>
              </a:ext>
            </a:extLst>
          </p:cNvPr>
          <p:cNvSpPr txBox="1"/>
          <p:nvPr/>
        </p:nvSpPr>
        <p:spPr>
          <a:xfrm>
            <a:off x="5643431" y="3656833"/>
            <a:ext cx="48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⑦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D8EB367-3310-484A-9834-13CD4A5F6569}"/>
              </a:ext>
            </a:extLst>
          </p:cNvPr>
          <p:cNvSpPr txBox="1"/>
          <p:nvPr/>
        </p:nvSpPr>
        <p:spPr>
          <a:xfrm>
            <a:off x="6161241" y="4918700"/>
            <a:ext cx="432064" cy="4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⑧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680774D-6B80-49B8-9E16-B8A0335726E5}"/>
              </a:ext>
            </a:extLst>
          </p:cNvPr>
          <p:cNvSpPr txBox="1"/>
          <p:nvPr/>
        </p:nvSpPr>
        <p:spPr>
          <a:xfrm>
            <a:off x="2577089" y="3788745"/>
            <a:ext cx="54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⑨</a:t>
            </a:r>
          </a:p>
        </p:txBody>
      </p:sp>
    </p:spTree>
    <p:extLst>
      <p:ext uri="{BB962C8B-B14F-4D97-AF65-F5344CB8AC3E}">
        <p14:creationId xmlns:p14="http://schemas.microsoft.com/office/powerpoint/2010/main" val="1567460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2" grpId="0" animBg="1"/>
      <p:bldP spid="3" grpId="0" animBg="1"/>
      <p:bldP spid="4" grpId="0"/>
      <p:bldP spid="18" grpId="0"/>
      <p:bldP spid="19" grpId="0"/>
      <p:bldP spid="20" grpId="0"/>
      <p:bldP spid="13" grpId="0"/>
      <p:bldP spid="21" grpId="0"/>
      <p:bldP spid="22" grpId="0"/>
      <p:bldP spid="23" grpId="0"/>
      <p:bldP spid="24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F3440A93-98AD-4FB0-81F8-032EF17B12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0777" y="1742077"/>
            <a:ext cx="9687339" cy="424865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C34D0C6-9EEB-4A34-93BF-06DD3AA3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70056"/>
            <a:ext cx="8095939" cy="553536"/>
          </a:xfrm>
        </p:spPr>
        <p:txBody>
          <a:bodyPr>
            <a:normAutofit fontScale="90000"/>
          </a:bodyPr>
          <a:lstStyle/>
          <a:p>
            <a:br>
              <a:rPr lang="en-US" altLang="ja-JP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</a:br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Ｅ１セルとＦ１セルを非表示にする（入力）</a:t>
            </a:r>
            <a:endParaRPr kumimoji="1" lang="ja-JP" altLang="en-US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F6B8FC-A685-48FA-930D-7175377B890D}"/>
              </a:ext>
            </a:extLst>
          </p:cNvPr>
          <p:cNvSpPr txBox="1"/>
          <p:nvPr/>
        </p:nvSpPr>
        <p:spPr>
          <a:xfrm>
            <a:off x="5634752" y="1302595"/>
            <a:ext cx="5921850" cy="369332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「Ｅ１」セルと「Ｆ１」セルのフオントを白色にする。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784C79-A89F-4262-9869-20F848D62C0B}"/>
              </a:ext>
            </a:extLst>
          </p:cNvPr>
          <p:cNvGrpSpPr/>
          <p:nvPr/>
        </p:nvGrpSpPr>
        <p:grpSpPr>
          <a:xfrm>
            <a:off x="10549433" y="6135977"/>
            <a:ext cx="1007169" cy="513265"/>
            <a:chOff x="9753599" y="5912309"/>
            <a:chExt cx="1007169" cy="513265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3AD4463-C75C-4594-9293-2B6C419369DA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E5D6343D-310B-4413-888E-D82694111680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42566F8A-8671-4DE8-BF48-A19B17F17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116" y="5096376"/>
            <a:ext cx="5257800" cy="168592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B96FFE-7694-4338-8079-E7F35B46523B}"/>
              </a:ext>
            </a:extLst>
          </p:cNvPr>
          <p:cNvSpPr txBox="1"/>
          <p:nvPr/>
        </p:nvSpPr>
        <p:spPr>
          <a:xfrm>
            <a:off x="940903" y="3035405"/>
            <a:ext cx="10018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EBAF9"/>
                </a:highlight>
                <a:ea typeface="AR P丸ゴシック体M" panose="020B0600010101010101"/>
              </a:rPr>
              <a:t>Ｅ１セルとＦ１セルを選択し、「ホーム」タブの「フォントの色」から白色を選択する。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CD30070-2944-4AC8-9603-A58FEAB0AD20}"/>
              </a:ext>
            </a:extLst>
          </p:cNvPr>
          <p:cNvGrpSpPr/>
          <p:nvPr/>
        </p:nvGrpSpPr>
        <p:grpSpPr>
          <a:xfrm>
            <a:off x="6256907" y="2154761"/>
            <a:ext cx="2744379" cy="364557"/>
            <a:chOff x="6283411" y="2194517"/>
            <a:chExt cx="2744379" cy="36455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A916AF2-B058-4603-90C6-11A5FA086D19}"/>
                </a:ext>
              </a:extLst>
            </p:cNvPr>
            <p:cNvSpPr/>
            <p:nvPr/>
          </p:nvSpPr>
          <p:spPr>
            <a:xfrm>
              <a:off x="6283411" y="2201265"/>
              <a:ext cx="1354081" cy="35780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0753AC3-A654-4389-B769-A0DFAFA47683}"/>
                </a:ext>
              </a:extLst>
            </p:cNvPr>
            <p:cNvSpPr/>
            <p:nvPr/>
          </p:nvSpPr>
          <p:spPr>
            <a:xfrm>
              <a:off x="7637492" y="2194517"/>
              <a:ext cx="1390298" cy="35780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9FF592-BE71-4ED1-82F2-55DEA3150A8F}"/>
              </a:ext>
            </a:extLst>
          </p:cNvPr>
          <p:cNvSpPr/>
          <p:nvPr/>
        </p:nvSpPr>
        <p:spPr>
          <a:xfrm>
            <a:off x="3282846" y="5396459"/>
            <a:ext cx="479685" cy="389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1640EAA-8E71-4ACF-8D54-9313C4ED0642}"/>
              </a:ext>
            </a:extLst>
          </p:cNvPr>
          <p:cNvSpPr/>
          <p:nvPr/>
        </p:nvSpPr>
        <p:spPr>
          <a:xfrm>
            <a:off x="4437090" y="6135977"/>
            <a:ext cx="434714" cy="370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88A7DF2-8C81-4621-8F75-B2ABA616BB23}"/>
              </a:ext>
            </a:extLst>
          </p:cNvPr>
          <p:cNvSpPr txBox="1"/>
          <p:nvPr/>
        </p:nvSpPr>
        <p:spPr>
          <a:xfrm>
            <a:off x="5675488" y="2141704"/>
            <a:ext cx="467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9495BF2-F947-4399-A0D6-32E4A9C4BC85}"/>
              </a:ext>
            </a:extLst>
          </p:cNvPr>
          <p:cNvSpPr txBox="1"/>
          <p:nvPr/>
        </p:nvSpPr>
        <p:spPr>
          <a:xfrm>
            <a:off x="2751394" y="5416652"/>
            <a:ext cx="493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E823B24-5D77-45F5-BF00-B34B91F6D62C}"/>
              </a:ext>
            </a:extLst>
          </p:cNvPr>
          <p:cNvSpPr txBox="1"/>
          <p:nvPr/>
        </p:nvSpPr>
        <p:spPr>
          <a:xfrm>
            <a:off x="3930030" y="6045149"/>
            <a:ext cx="41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8987026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9" grpId="0"/>
      <p:bldP spid="14" grpId="0" animBg="1"/>
      <p:bldP spid="15" grpId="0" animBg="1"/>
      <p:bldP spid="16" grpId="0"/>
      <p:bldP spid="18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A0430-1E8B-449E-96EA-4F2E69C7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kumimoji="1" lang="en-US" altLang="ja-JP" sz="2400" dirty="0"/>
            </a:br>
            <a:r>
              <a:rPr lang="ja-JP" altLang="en-US" sz="3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当月以外を「薄い灰色」表示にするカレンダーが完成</a:t>
            </a:r>
            <a:br>
              <a:rPr lang="en-US" altLang="ja-JP" sz="3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</a:br>
            <a:r>
              <a:rPr lang="ja-JP" altLang="en-US" sz="3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しました</a:t>
            </a:r>
            <a:endParaRPr kumimoji="1" lang="ja-JP" altLang="en-US" sz="3200" dirty="0"/>
          </a:p>
        </p:txBody>
      </p:sp>
      <p:pic>
        <p:nvPicPr>
          <p:cNvPr id="20" name="コンテンツ プレースホルダー 19">
            <a:extLst>
              <a:ext uri="{FF2B5EF4-FFF2-40B4-BE49-F238E27FC236}">
                <a16:creationId xmlns:a16="http://schemas.microsoft.com/office/drawing/2014/main" id="{DE7D0CC3-56E5-4BDC-9038-679C42B83A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9947" y="1690688"/>
            <a:ext cx="9826349" cy="4246286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1C0EE7E-AE88-4794-85F8-7C0BC9577342}"/>
              </a:ext>
            </a:extLst>
          </p:cNvPr>
          <p:cNvGrpSpPr/>
          <p:nvPr/>
        </p:nvGrpSpPr>
        <p:grpSpPr>
          <a:xfrm>
            <a:off x="10549433" y="6135977"/>
            <a:ext cx="1007169" cy="513265"/>
            <a:chOff x="9753599" y="5912309"/>
            <a:chExt cx="1007169" cy="513265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C9B5364-DE95-4E5A-B6FA-80C79BBAF73E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9023094F-3AD9-4780-95CA-D760C5C610F2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839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61B101-5548-4487-97CB-F13A9A99C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61" y="2328724"/>
            <a:ext cx="8478078" cy="1325563"/>
          </a:xfrm>
        </p:spPr>
        <p:txBody>
          <a:bodyPr/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御静聴ありがとうございました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EDBB02-74FA-4FCD-902C-23719E069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691" y="3538330"/>
            <a:ext cx="2620617" cy="60960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美本　尚久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2F70BB7-59A8-4664-A352-84EB432DC25E}"/>
              </a:ext>
            </a:extLst>
          </p:cNvPr>
          <p:cNvGrpSpPr/>
          <p:nvPr/>
        </p:nvGrpSpPr>
        <p:grpSpPr>
          <a:xfrm>
            <a:off x="10638642" y="6161649"/>
            <a:ext cx="1007169" cy="513265"/>
            <a:chOff x="9753599" y="5912309"/>
            <a:chExt cx="1007169" cy="51326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FCB8B26-F26D-4E88-8379-DDFE7767AAA6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919FC71F-F02C-4B29-9909-9A77501CBF0E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10506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コンテンツ プレースホルダー 18">
            <a:extLst>
              <a:ext uri="{FF2B5EF4-FFF2-40B4-BE49-F238E27FC236}">
                <a16:creationId xmlns:a16="http://schemas.microsoft.com/office/drawing/2014/main" id="{A4B5E7E7-7601-41BE-A99E-0E0D0A6F8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2345" y="1731436"/>
            <a:ext cx="9166112" cy="455536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6CBA647-406F-4A04-AD2E-068A71D5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2"/>
            <a:ext cx="6516757" cy="1018601"/>
          </a:xfrm>
        </p:spPr>
        <p:txBody>
          <a:bodyPr/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カレンダー書式の作成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76B377-CAA5-438E-B880-262B30743410}"/>
              </a:ext>
            </a:extLst>
          </p:cNvPr>
          <p:cNvSpPr txBox="1"/>
          <p:nvPr/>
        </p:nvSpPr>
        <p:spPr>
          <a:xfrm>
            <a:off x="3472068" y="2199860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EFD9E4-C18E-450F-A864-9D1404FD91B8}"/>
              </a:ext>
            </a:extLst>
          </p:cNvPr>
          <p:cNvSpPr txBox="1"/>
          <p:nvPr/>
        </p:nvSpPr>
        <p:spPr>
          <a:xfrm>
            <a:off x="5817704" y="2199860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9FAE80-064D-46D6-8BC1-5445269A9C29}"/>
              </a:ext>
            </a:extLst>
          </p:cNvPr>
          <p:cNvSpPr txBox="1"/>
          <p:nvPr/>
        </p:nvSpPr>
        <p:spPr>
          <a:xfrm>
            <a:off x="2637185" y="2661525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BA86B923-6F69-403F-A6CD-C3BF986FA1B6}"/>
              </a:ext>
            </a:extLst>
          </p:cNvPr>
          <p:cNvSpPr/>
          <p:nvPr/>
        </p:nvSpPr>
        <p:spPr>
          <a:xfrm>
            <a:off x="2981741" y="2968487"/>
            <a:ext cx="6771859" cy="1547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CBF84A-44AE-4C02-BE17-F5398258B0B1}"/>
              </a:ext>
            </a:extLst>
          </p:cNvPr>
          <p:cNvSpPr txBox="1"/>
          <p:nvPr/>
        </p:nvSpPr>
        <p:spPr>
          <a:xfrm>
            <a:off x="9819249" y="2855950"/>
            <a:ext cx="510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7E5A56-A573-4423-BDEF-DE29F1001663}"/>
              </a:ext>
            </a:extLst>
          </p:cNvPr>
          <p:cNvSpPr txBox="1"/>
          <p:nvPr/>
        </p:nvSpPr>
        <p:spPr>
          <a:xfrm>
            <a:off x="1659988" y="2648273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BFF334-F08C-4B8D-A88F-F4B455309FFA}"/>
              </a:ext>
            </a:extLst>
          </p:cNvPr>
          <p:cNvSpPr txBox="1"/>
          <p:nvPr/>
        </p:nvSpPr>
        <p:spPr>
          <a:xfrm>
            <a:off x="2486106" y="3375404"/>
            <a:ext cx="6771859" cy="646331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Ａ２からＧ８までを選択してフオントグループの「格子罫線」を引く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4F0C7D-5217-4EF1-B07A-2B5FFFB200E6}"/>
              </a:ext>
            </a:extLst>
          </p:cNvPr>
          <p:cNvSpPr txBox="1"/>
          <p:nvPr/>
        </p:nvSpPr>
        <p:spPr>
          <a:xfrm>
            <a:off x="9400734" y="3429000"/>
            <a:ext cx="673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F4A3E63-6D72-43E8-97A3-4AA98AFEF4F5}"/>
              </a:ext>
            </a:extLst>
          </p:cNvPr>
          <p:cNvGrpSpPr/>
          <p:nvPr/>
        </p:nvGrpSpPr>
        <p:grpSpPr>
          <a:xfrm>
            <a:off x="10679056" y="6236064"/>
            <a:ext cx="1007169" cy="513265"/>
            <a:chOff x="9753599" y="5912309"/>
            <a:chExt cx="1007169" cy="513265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70828896-2D43-4C00-BD5A-9FBAD6DD657E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2BD035C9-FC67-4A27-87B0-093C4EB08AB5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9BBD33B-0981-4A67-89D9-E558E1F8CDD2}"/>
              </a:ext>
            </a:extLst>
          </p:cNvPr>
          <p:cNvSpPr txBox="1"/>
          <p:nvPr/>
        </p:nvSpPr>
        <p:spPr>
          <a:xfrm>
            <a:off x="2486106" y="4252298"/>
            <a:ext cx="3699295" cy="369332"/>
          </a:xfrm>
          <a:prstGeom prst="rect">
            <a:avLst/>
          </a:prstGeom>
          <a:solidFill>
            <a:srgbClr val="FEB0F8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 Rounded MT Bold" panose="020B0604020202020204" pitchFamily="34" charset="0"/>
                <a:ea typeface="AR P丸ゴシック体M" panose="020B0600010101010101"/>
              </a:rPr>
              <a:t>A2</a:t>
            </a:r>
            <a:r>
              <a:rPr kumimoji="1" lang="ja-JP" altLang="en-US" b="1" dirty="0">
                <a:latin typeface="Arial Rounded MT Bold" panose="020B0604020202020204" pitchFamily="34" charset="0"/>
                <a:ea typeface="AR P丸ゴシック体M" panose="020B0600010101010101"/>
              </a:rPr>
              <a:t>セルに日曜日と入力する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0BC125C-5EC3-4F88-A24C-09D94BCA3402}"/>
              </a:ext>
            </a:extLst>
          </p:cNvPr>
          <p:cNvSpPr txBox="1"/>
          <p:nvPr/>
        </p:nvSpPr>
        <p:spPr>
          <a:xfrm>
            <a:off x="2467839" y="4767158"/>
            <a:ext cx="7285761" cy="830997"/>
          </a:xfrm>
          <a:prstGeom prst="rect">
            <a:avLst/>
          </a:prstGeom>
          <a:solidFill>
            <a:srgbClr val="FEBAF9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EBAF9"/>
                </a:highlight>
                <a:latin typeface="Abadi" panose="020B0604020202020204" pitchFamily="34" charset="0"/>
              </a:rPr>
              <a:t>Ａ２セルを選択してセルの右下にカーソルを当て＋になったらＧ２せるまでドラックする</a:t>
            </a:r>
          </a:p>
        </p:txBody>
      </p:sp>
    </p:spTree>
    <p:extLst>
      <p:ext uri="{BB962C8B-B14F-4D97-AF65-F5344CB8AC3E}">
        <p14:creationId xmlns:p14="http://schemas.microsoft.com/office/powerpoint/2010/main" val="6098720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/>
      <p:bldP spid="9" grpId="0"/>
      <p:bldP spid="3" grpId="0" animBg="1"/>
      <p:bldP spid="10" grpId="0"/>
      <p:bldP spid="11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コンテンツ プレースホルダー 20">
            <a:extLst>
              <a:ext uri="{FF2B5EF4-FFF2-40B4-BE49-F238E27FC236}">
                <a16:creationId xmlns:a16="http://schemas.microsoft.com/office/drawing/2014/main" id="{E9723C4E-DE0A-4AD4-9385-00F7BD0817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9502" y="1674500"/>
            <a:ext cx="10750681" cy="4485029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E8CBF5F-9F24-48C1-9934-01FBB1588F3C}"/>
              </a:ext>
            </a:extLst>
          </p:cNvPr>
          <p:cNvGrpSpPr/>
          <p:nvPr/>
        </p:nvGrpSpPr>
        <p:grpSpPr>
          <a:xfrm>
            <a:off x="5444906" y="3063356"/>
            <a:ext cx="4368870" cy="917099"/>
            <a:chOff x="5563311" y="3157862"/>
            <a:chExt cx="4031673" cy="923330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D2D95C6-5158-47CB-ADCC-63743FD7E073}"/>
                </a:ext>
              </a:extLst>
            </p:cNvPr>
            <p:cNvSpPr txBox="1"/>
            <p:nvPr/>
          </p:nvSpPr>
          <p:spPr>
            <a:xfrm>
              <a:off x="5563311" y="3157862"/>
              <a:ext cx="4031673" cy="923330"/>
            </a:xfrm>
            <a:prstGeom prst="rect">
              <a:avLst/>
            </a:prstGeom>
            <a:solidFill>
              <a:srgbClr val="FEBEF5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b="1" dirty="0"/>
                <a:t>　　＝ＤＡＴＥ（Ａ１，Ｃ１，１）</a:t>
              </a:r>
              <a:endParaRPr lang="en-US" altLang="ja-JP" b="1" dirty="0"/>
            </a:p>
            <a:p>
              <a:endParaRPr kumimoji="1" lang="en-US" altLang="ja-JP" b="1" dirty="0"/>
            </a:p>
            <a:p>
              <a:r>
                <a:rPr kumimoji="1" lang="ja-JP" altLang="en-US" b="1" dirty="0"/>
                <a:t>日付を求める関数</a:t>
              </a:r>
              <a:r>
                <a:rPr kumimoji="1" lang="ja-JP" altLang="en-US" dirty="0"/>
                <a:t>　</a:t>
              </a:r>
              <a:r>
                <a:rPr kumimoji="1" lang="ja-JP" altLang="en-US" b="1" dirty="0"/>
                <a:t>年</a:t>
              </a:r>
              <a:r>
                <a:rPr kumimoji="1" lang="ja-JP" altLang="en-US" dirty="0"/>
                <a:t>　　</a:t>
              </a:r>
              <a:r>
                <a:rPr kumimoji="1" lang="ja-JP" altLang="en-US" b="1" dirty="0"/>
                <a:t>月</a:t>
              </a:r>
              <a:r>
                <a:rPr kumimoji="1" lang="ja-JP" altLang="en-US" dirty="0"/>
                <a:t>　</a:t>
              </a:r>
              <a:r>
                <a:rPr kumimoji="1" lang="ja-JP" altLang="en-US" b="1" dirty="0"/>
                <a:t>日</a:t>
              </a:r>
            </a:p>
          </p:txBody>
        </p:sp>
        <p:sp>
          <p:nvSpPr>
            <p:cNvPr id="7" name="矢印: 上 6">
              <a:extLst>
                <a:ext uri="{FF2B5EF4-FFF2-40B4-BE49-F238E27FC236}">
                  <a16:creationId xmlns:a16="http://schemas.microsoft.com/office/drawing/2014/main" id="{6C7A3806-6015-4501-A515-9991E9BE6455}"/>
                </a:ext>
              </a:extLst>
            </p:cNvPr>
            <p:cNvSpPr/>
            <p:nvPr/>
          </p:nvSpPr>
          <p:spPr>
            <a:xfrm>
              <a:off x="6822831" y="3479392"/>
              <a:ext cx="98833" cy="206343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矢印: 上 8">
              <a:extLst>
                <a:ext uri="{FF2B5EF4-FFF2-40B4-BE49-F238E27FC236}">
                  <a16:creationId xmlns:a16="http://schemas.microsoft.com/office/drawing/2014/main" id="{C059857F-FE99-4D1E-9C88-9E1025AE6BEB}"/>
                </a:ext>
              </a:extLst>
            </p:cNvPr>
            <p:cNvSpPr/>
            <p:nvPr/>
          </p:nvSpPr>
          <p:spPr>
            <a:xfrm>
              <a:off x="7598163" y="3479392"/>
              <a:ext cx="145473" cy="26766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矢印: 上 10">
              <a:extLst>
                <a:ext uri="{FF2B5EF4-FFF2-40B4-BE49-F238E27FC236}">
                  <a16:creationId xmlns:a16="http://schemas.microsoft.com/office/drawing/2014/main" id="{1A0395C9-95FA-4513-894F-8DF95E435662}"/>
                </a:ext>
              </a:extLst>
            </p:cNvPr>
            <p:cNvSpPr/>
            <p:nvPr/>
          </p:nvSpPr>
          <p:spPr>
            <a:xfrm>
              <a:off x="8228184" y="3448729"/>
              <a:ext cx="145473" cy="26766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矢印: 上 11">
              <a:extLst>
                <a:ext uri="{FF2B5EF4-FFF2-40B4-BE49-F238E27FC236}">
                  <a16:creationId xmlns:a16="http://schemas.microsoft.com/office/drawing/2014/main" id="{57921FEC-53F2-4F3C-AB0E-324FD5894D93}"/>
                </a:ext>
              </a:extLst>
            </p:cNvPr>
            <p:cNvSpPr/>
            <p:nvPr/>
          </p:nvSpPr>
          <p:spPr>
            <a:xfrm>
              <a:off x="8658880" y="3471680"/>
              <a:ext cx="145473" cy="26766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F6CBA647-406F-4A04-AD2E-068A71D5F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セルＥ１にＤＡＴＥ関数を入力し月の初日を求める（入力）</a:t>
            </a:r>
            <a:endParaRPr kumimoji="1" lang="en-US" altLang="ja-JP" sz="3200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7AF2A8B-B7DE-48CB-A8CC-BDBC2BAFD9A7}"/>
              </a:ext>
            </a:extLst>
          </p:cNvPr>
          <p:cNvSpPr/>
          <p:nvPr/>
        </p:nvSpPr>
        <p:spPr>
          <a:xfrm>
            <a:off x="974360" y="2168735"/>
            <a:ext cx="1398875" cy="4038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D9482E7-DFFF-49AF-A7D3-6FF516EA1230}"/>
              </a:ext>
            </a:extLst>
          </p:cNvPr>
          <p:cNvSpPr/>
          <p:nvPr/>
        </p:nvSpPr>
        <p:spPr>
          <a:xfrm>
            <a:off x="3699187" y="2189908"/>
            <a:ext cx="1398874" cy="3902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B0C464-4F38-4A64-86E9-EF0DB58EBA0B}"/>
              </a:ext>
            </a:extLst>
          </p:cNvPr>
          <p:cNvSpPr/>
          <p:nvPr/>
        </p:nvSpPr>
        <p:spPr>
          <a:xfrm>
            <a:off x="6394908" y="2203207"/>
            <a:ext cx="200412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70BC0A-FA14-4A1E-AE24-D5CEE8F18198}"/>
              </a:ext>
            </a:extLst>
          </p:cNvPr>
          <p:cNvSpPr txBox="1"/>
          <p:nvPr/>
        </p:nvSpPr>
        <p:spPr>
          <a:xfrm>
            <a:off x="2363234" y="4253949"/>
            <a:ext cx="4739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=date(a1,c1,1)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D73E81A-569B-4C31-BF66-217502145BA4}"/>
              </a:ext>
            </a:extLst>
          </p:cNvPr>
          <p:cNvGrpSpPr/>
          <p:nvPr/>
        </p:nvGrpSpPr>
        <p:grpSpPr>
          <a:xfrm>
            <a:off x="10464218" y="6159529"/>
            <a:ext cx="1007169" cy="513265"/>
            <a:chOff x="9753599" y="5912309"/>
            <a:chExt cx="1007169" cy="513265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A872AF2-0155-4C85-A111-AE5E1B7AF419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F267D843-1229-48E0-9800-F1EEA86A0FD6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268BE9-A119-43E0-8304-9DE6AA807DD7}"/>
              </a:ext>
            </a:extLst>
          </p:cNvPr>
          <p:cNvSpPr txBox="1"/>
          <p:nvPr/>
        </p:nvSpPr>
        <p:spPr>
          <a:xfrm>
            <a:off x="1819895" y="1755256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EC6346-C7ED-42FC-B8B5-0C54D53244ED}"/>
              </a:ext>
            </a:extLst>
          </p:cNvPr>
          <p:cNvSpPr txBox="1"/>
          <p:nvPr/>
        </p:nvSpPr>
        <p:spPr>
          <a:xfrm>
            <a:off x="4398624" y="1790780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1C81759-90E5-4E3F-B32D-C82B60660FB8}"/>
              </a:ext>
            </a:extLst>
          </p:cNvPr>
          <p:cNvSpPr txBox="1"/>
          <p:nvPr/>
        </p:nvSpPr>
        <p:spPr>
          <a:xfrm>
            <a:off x="6867839" y="4349787"/>
            <a:ext cx="4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③</a:t>
            </a:r>
            <a:r>
              <a:rPr kumimoji="1" lang="en-US" altLang="ja-JP" sz="2400" dirty="0">
                <a:solidFill>
                  <a:srgbClr val="FF0000"/>
                </a:solidFill>
              </a:rPr>
              <a:t>   </a:t>
            </a:r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106750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  <p:bldP spid="15" grpId="0" animBg="1"/>
      <p:bldP spid="4" grpId="0"/>
      <p:bldP spid="19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コンテンツ プレースホルダー 23">
            <a:extLst>
              <a:ext uri="{FF2B5EF4-FFF2-40B4-BE49-F238E27FC236}">
                <a16:creationId xmlns:a16="http://schemas.microsoft.com/office/drawing/2014/main" id="{2547D80B-6635-460A-8118-5C958C9BD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077" y="1600370"/>
            <a:ext cx="10117202" cy="416738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CABF26C-5F12-43DB-BD1E-8D2C8B0D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36" y="252584"/>
            <a:ext cx="10515600" cy="1325563"/>
          </a:xfrm>
        </p:spPr>
        <p:txBody>
          <a:bodyPr/>
          <a:lstStyle/>
          <a:p>
            <a:r>
              <a:rPr lang="ja-JP" altLang="en-US" sz="3200" b="1" dirty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セルＥ１にＤＡＴＥ関数を入力し月の初日を求める（出力）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0CF64A8-AB77-4C57-BF05-59DE0A335FAA}"/>
              </a:ext>
            </a:extLst>
          </p:cNvPr>
          <p:cNvSpPr/>
          <p:nvPr/>
        </p:nvSpPr>
        <p:spPr>
          <a:xfrm>
            <a:off x="6527409" y="1939797"/>
            <a:ext cx="1209822" cy="3758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4164A7F-6444-4031-AB0A-99E58D845A00}"/>
              </a:ext>
            </a:extLst>
          </p:cNvPr>
          <p:cNvSpPr txBox="1"/>
          <p:nvPr/>
        </p:nvSpPr>
        <p:spPr>
          <a:xfrm>
            <a:off x="7891977" y="1994103"/>
            <a:ext cx="3573193" cy="400110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2018/9/1</a:t>
            </a:r>
            <a:r>
              <a:rPr kumimoji="1" lang="ja-JP" altLang="en-US" sz="2000" b="1" dirty="0"/>
              <a:t>と表示されました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10E9105-2F59-4275-8A1A-078F128E0982}"/>
              </a:ext>
            </a:extLst>
          </p:cNvPr>
          <p:cNvGrpSpPr/>
          <p:nvPr/>
        </p:nvGrpSpPr>
        <p:grpSpPr>
          <a:xfrm>
            <a:off x="10458001" y="6082161"/>
            <a:ext cx="1007169" cy="513265"/>
            <a:chOff x="9753599" y="5912309"/>
            <a:chExt cx="1007169" cy="513265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BE55824-EB37-4BE7-972D-25D44F34E04A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E789557C-CF01-4FC7-82C9-F3174AC43896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38256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コンテンツ プレースホルダー 16">
            <a:extLst>
              <a:ext uri="{FF2B5EF4-FFF2-40B4-BE49-F238E27FC236}">
                <a16:creationId xmlns:a16="http://schemas.microsoft.com/office/drawing/2014/main" id="{83AD3C28-31EE-4D26-8F7B-63492E581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415" y="1690689"/>
            <a:ext cx="10206159" cy="41052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8AB7645-11E8-4BAA-929F-2C07A7BF6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96" y="399329"/>
            <a:ext cx="11876804" cy="1325563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Ｆ１セルにＤＡＴＥ関数で求めた１日の曜日をＷＥＥＫＤＡＹ関数で求める（入力）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B70617B-E6E3-48B5-8B96-2BF119CE5E4F}"/>
              </a:ext>
            </a:extLst>
          </p:cNvPr>
          <p:cNvGrpSpPr/>
          <p:nvPr/>
        </p:nvGrpSpPr>
        <p:grpSpPr>
          <a:xfrm>
            <a:off x="5985295" y="3080680"/>
            <a:ext cx="5568360" cy="1325218"/>
            <a:chOff x="5985295" y="3080680"/>
            <a:chExt cx="5568360" cy="1325218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F0BEED7-7D64-4A64-BB4B-59C07CE04A5C}"/>
                </a:ext>
              </a:extLst>
            </p:cNvPr>
            <p:cNvSpPr/>
            <p:nvPr/>
          </p:nvSpPr>
          <p:spPr>
            <a:xfrm>
              <a:off x="5985295" y="3080680"/>
              <a:ext cx="5287618" cy="1325218"/>
            </a:xfrm>
            <a:prstGeom prst="rect">
              <a:avLst/>
            </a:prstGeom>
            <a:solidFill>
              <a:srgbClr val="FEBE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094A71D-7014-40E0-ACEA-F05685F22665}"/>
                </a:ext>
              </a:extLst>
            </p:cNvPr>
            <p:cNvSpPr txBox="1"/>
            <p:nvPr/>
          </p:nvSpPr>
          <p:spPr>
            <a:xfrm>
              <a:off x="6451567" y="3258796"/>
              <a:ext cx="510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＝ＷＥＥＫＤＡＹ（Ｅ１，１）</a:t>
              </a:r>
              <a:endParaRPr kumimoji="1" lang="en-US" altLang="ja-JP" b="1" dirty="0"/>
            </a:p>
            <a:p>
              <a:endParaRPr lang="en-US" altLang="ja-JP" dirty="0"/>
            </a:p>
            <a:p>
              <a:r>
                <a:rPr kumimoji="1" lang="ja-JP" altLang="en-US" b="1" dirty="0"/>
                <a:t>曜日を求める関数</a:t>
              </a:r>
              <a:r>
                <a:rPr kumimoji="1" lang="ja-JP" altLang="en-US" dirty="0"/>
                <a:t>　</a:t>
              </a:r>
              <a:r>
                <a:rPr kumimoji="1" lang="ja-JP" altLang="en-US" b="1" dirty="0"/>
                <a:t>日付</a:t>
              </a:r>
              <a:r>
                <a:rPr kumimoji="1" lang="ja-JP" altLang="en-US" dirty="0"/>
                <a:t>　</a:t>
              </a:r>
              <a:r>
                <a:rPr kumimoji="1" lang="ja-JP" altLang="en-US" b="1" dirty="0"/>
                <a:t>日曜を１とする</a:t>
              </a:r>
            </a:p>
          </p:txBody>
        </p:sp>
        <p:sp>
          <p:nvSpPr>
            <p:cNvPr id="7" name="矢印: 上 6">
              <a:extLst>
                <a:ext uri="{FF2B5EF4-FFF2-40B4-BE49-F238E27FC236}">
                  <a16:creationId xmlns:a16="http://schemas.microsoft.com/office/drawing/2014/main" id="{53D147CC-2A08-47E7-AEF9-8C4A04F9202C}"/>
                </a:ext>
              </a:extLst>
            </p:cNvPr>
            <p:cNvSpPr/>
            <p:nvPr/>
          </p:nvSpPr>
          <p:spPr>
            <a:xfrm>
              <a:off x="7709810" y="3612787"/>
              <a:ext cx="172278" cy="21534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矢印: 上 7">
              <a:extLst>
                <a:ext uri="{FF2B5EF4-FFF2-40B4-BE49-F238E27FC236}">
                  <a16:creationId xmlns:a16="http://schemas.microsoft.com/office/drawing/2014/main" id="{5817431A-3AD2-4686-826D-605E97EC9E81}"/>
                </a:ext>
              </a:extLst>
            </p:cNvPr>
            <p:cNvSpPr/>
            <p:nvPr/>
          </p:nvSpPr>
          <p:spPr>
            <a:xfrm>
              <a:off x="8714659" y="3581226"/>
              <a:ext cx="172278" cy="21534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矢印: 上 8">
              <a:extLst>
                <a:ext uri="{FF2B5EF4-FFF2-40B4-BE49-F238E27FC236}">
                  <a16:creationId xmlns:a16="http://schemas.microsoft.com/office/drawing/2014/main" id="{999896DD-5868-450C-A897-EC9AFED5156C}"/>
                </a:ext>
              </a:extLst>
            </p:cNvPr>
            <p:cNvSpPr/>
            <p:nvPr/>
          </p:nvSpPr>
          <p:spPr>
            <a:xfrm>
              <a:off x="9319083" y="3581226"/>
              <a:ext cx="172278" cy="21534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4C787F0-1893-4061-A6C8-BF63B7451CBE}"/>
              </a:ext>
            </a:extLst>
          </p:cNvPr>
          <p:cNvSpPr/>
          <p:nvPr/>
        </p:nvSpPr>
        <p:spPr>
          <a:xfrm>
            <a:off x="8017566" y="2213405"/>
            <a:ext cx="2001078" cy="3177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9215AB-F371-44CC-8764-311E6F51C85C}"/>
              </a:ext>
            </a:extLst>
          </p:cNvPr>
          <p:cNvSpPr txBox="1"/>
          <p:nvPr/>
        </p:nvSpPr>
        <p:spPr>
          <a:xfrm>
            <a:off x="1987826" y="4558748"/>
            <a:ext cx="5194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=weekday(e1,1)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7CE1118-92C1-44D9-848E-5A5F52311699}"/>
              </a:ext>
            </a:extLst>
          </p:cNvPr>
          <p:cNvGrpSpPr/>
          <p:nvPr/>
        </p:nvGrpSpPr>
        <p:grpSpPr>
          <a:xfrm>
            <a:off x="10434238" y="6088771"/>
            <a:ext cx="1007169" cy="513265"/>
            <a:chOff x="9753599" y="5912309"/>
            <a:chExt cx="1007169" cy="513265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A4797B0-CE4C-4523-9810-774B272AB196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0245914A-2233-4FD3-AEDC-2736454C315A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BBB91D-DDF0-4A39-A1FF-02F9D44B8027}"/>
              </a:ext>
            </a:extLst>
          </p:cNvPr>
          <p:cNvSpPr txBox="1"/>
          <p:nvPr/>
        </p:nvSpPr>
        <p:spPr>
          <a:xfrm>
            <a:off x="6961871" y="4692307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8987005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animBg="1"/>
      <p:bldP spid="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FC188FA7-29F3-42A5-B536-B02055555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9288" y="2415381"/>
            <a:ext cx="9402318" cy="365411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270B990-16B2-4D24-A9B3-CB234B48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36" y="404531"/>
            <a:ext cx="11697713" cy="132556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Ｆ１セルにＤＡＴＥ関数で求めた１日の曜日をＷＥＥＫＤＡＹ関数で求める（出力）</a:t>
            </a:r>
            <a:endParaRPr kumimoji="1" lang="ja-JP" altLang="en-US" sz="32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D3E5B2-03F2-4059-ADD8-4FCC85D25AED}"/>
              </a:ext>
            </a:extLst>
          </p:cNvPr>
          <p:cNvSpPr/>
          <p:nvPr/>
        </p:nvSpPr>
        <p:spPr>
          <a:xfrm>
            <a:off x="7988411" y="2849216"/>
            <a:ext cx="1195754" cy="32896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51D459-4D50-4BD1-A682-F4C5272ADC57}"/>
              </a:ext>
            </a:extLst>
          </p:cNvPr>
          <p:cNvSpPr txBox="1"/>
          <p:nvPr/>
        </p:nvSpPr>
        <p:spPr>
          <a:xfrm>
            <a:off x="7638757" y="1815036"/>
            <a:ext cx="3568581" cy="400110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１日は土曜日とゆうことです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18A3B5-D454-44C8-8802-FCD2CB6F216A}"/>
              </a:ext>
            </a:extLst>
          </p:cNvPr>
          <p:cNvSpPr txBox="1"/>
          <p:nvPr/>
        </p:nvSpPr>
        <p:spPr>
          <a:xfrm>
            <a:off x="7638757" y="3679820"/>
            <a:ext cx="1895061" cy="2031325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１＝日曜日　</a:t>
            </a:r>
            <a:endParaRPr kumimoji="1" lang="en-US" altLang="ja-JP" b="1" dirty="0"/>
          </a:p>
          <a:p>
            <a:r>
              <a:rPr lang="ja-JP" altLang="en-US" b="1" dirty="0"/>
              <a:t>２＝月曜日　</a:t>
            </a:r>
            <a:endParaRPr lang="en-US" altLang="ja-JP" b="1" dirty="0"/>
          </a:p>
          <a:p>
            <a:r>
              <a:rPr kumimoji="1" lang="ja-JP" altLang="en-US" b="1" dirty="0"/>
              <a:t>３＝火曜日　</a:t>
            </a:r>
            <a:endParaRPr kumimoji="1" lang="en-US" altLang="ja-JP" b="1" dirty="0"/>
          </a:p>
          <a:p>
            <a:r>
              <a:rPr lang="ja-JP" altLang="en-US" b="1" dirty="0"/>
              <a:t>４＝水曜日</a:t>
            </a:r>
            <a:endParaRPr kumimoji="1" lang="en-US" altLang="ja-JP" b="1" dirty="0"/>
          </a:p>
          <a:p>
            <a:r>
              <a:rPr lang="ja-JP" altLang="en-US" b="1" dirty="0"/>
              <a:t>５＝木曜日　</a:t>
            </a:r>
            <a:endParaRPr lang="en-US" altLang="ja-JP" b="1" dirty="0"/>
          </a:p>
          <a:p>
            <a:r>
              <a:rPr kumimoji="1" lang="ja-JP" altLang="en-US" b="1" dirty="0"/>
              <a:t>６＝金曜日　</a:t>
            </a:r>
            <a:endParaRPr kumimoji="1" lang="en-US" altLang="ja-JP" b="1" dirty="0"/>
          </a:p>
          <a:p>
            <a:r>
              <a:rPr lang="ja-JP" altLang="en-US" b="1" dirty="0"/>
              <a:t>７＝土曜日</a:t>
            </a:r>
            <a:endParaRPr kumimoji="1" lang="ja-JP" altLang="en-US" b="1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DE9E403-2285-4614-959B-1FC9AD7994E9}"/>
              </a:ext>
            </a:extLst>
          </p:cNvPr>
          <p:cNvGrpSpPr/>
          <p:nvPr/>
        </p:nvGrpSpPr>
        <p:grpSpPr>
          <a:xfrm>
            <a:off x="10703753" y="6196836"/>
            <a:ext cx="1007169" cy="513265"/>
            <a:chOff x="9753599" y="5912309"/>
            <a:chExt cx="1007169" cy="513265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5B9B4FC-F16E-4D38-907D-5AEB6464D18F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7923DE70-B392-4A5F-84AA-F3312E482CB1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9223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4A647E8C-3FBE-421B-9F55-A9EA213CB3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2649" y="1411460"/>
            <a:ext cx="9106701" cy="455984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270B990-16B2-4D24-A9B3-CB234B48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カレンダーの最初の日付を取得する（入力）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46DCDF-9710-47C8-A960-499E4E5E2B57}"/>
              </a:ext>
            </a:extLst>
          </p:cNvPr>
          <p:cNvSpPr txBox="1"/>
          <p:nvPr/>
        </p:nvSpPr>
        <p:spPr>
          <a:xfrm>
            <a:off x="1866110" y="3559212"/>
            <a:ext cx="1669774" cy="369332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曜日数値：７</a:t>
            </a:r>
          </a:p>
        </p:txBody>
      </p:sp>
      <p:sp>
        <p:nvSpPr>
          <p:cNvPr id="11" name="矢印: 上 10">
            <a:extLst>
              <a:ext uri="{FF2B5EF4-FFF2-40B4-BE49-F238E27FC236}">
                <a16:creationId xmlns:a16="http://schemas.microsoft.com/office/drawing/2014/main" id="{9C78F34D-745F-4D58-8FDC-5D538957E55E}"/>
              </a:ext>
            </a:extLst>
          </p:cNvPr>
          <p:cNvSpPr/>
          <p:nvPr/>
        </p:nvSpPr>
        <p:spPr>
          <a:xfrm>
            <a:off x="2393643" y="3298788"/>
            <a:ext cx="140677" cy="1863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7340D7-0921-41D8-99B2-894517C3FF0E}"/>
              </a:ext>
            </a:extLst>
          </p:cNvPr>
          <p:cNvSpPr txBox="1"/>
          <p:nvPr/>
        </p:nvSpPr>
        <p:spPr>
          <a:xfrm>
            <a:off x="1517374" y="4523210"/>
            <a:ext cx="9157252" cy="923330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月初日が日曜日（曜日数値１）の場合、セル</a:t>
            </a:r>
            <a:r>
              <a:rPr lang="ja-JP" altLang="en-US" b="1" dirty="0"/>
              <a:t>Ａ３は月初日から０日前「</a:t>
            </a:r>
            <a:r>
              <a:rPr lang="en-US" altLang="ja-JP" b="1" dirty="0"/>
              <a:t>2018/9/1]</a:t>
            </a:r>
          </a:p>
          <a:p>
            <a:r>
              <a:rPr lang="ja-JP" altLang="en-US" b="1" dirty="0"/>
              <a:t>月初日が月曜日（曜日数値２）の場合、セルＡ３は月初日から１日前「</a:t>
            </a:r>
            <a:r>
              <a:rPr lang="en-US" altLang="ja-JP" b="1" dirty="0"/>
              <a:t>2018/8/31]</a:t>
            </a:r>
          </a:p>
          <a:p>
            <a:r>
              <a:rPr lang="ja-JP" altLang="en-US" b="1" dirty="0"/>
              <a:t>月初日が火曜日（曜日数値３）の場合、セルＡ３は月初日から２日前「</a:t>
            </a:r>
            <a:r>
              <a:rPr lang="en-US" altLang="ja-JP" b="1" dirty="0"/>
              <a:t>2018/8/3</a:t>
            </a:r>
            <a:r>
              <a:rPr lang="ja-JP" altLang="en-US" b="1" dirty="0"/>
              <a:t>０</a:t>
            </a:r>
            <a:r>
              <a:rPr lang="en-US" altLang="ja-JP" b="1" dirty="0"/>
              <a:t>]</a:t>
            </a:r>
            <a:endParaRPr kumimoji="1" lang="ja-JP" altLang="en-US" b="1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BFA2FD-4064-4378-A9AA-2AF214031ADC}"/>
              </a:ext>
            </a:extLst>
          </p:cNvPr>
          <p:cNvSpPr/>
          <p:nvPr/>
        </p:nvSpPr>
        <p:spPr>
          <a:xfrm>
            <a:off x="1809630" y="2777988"/>
            <a:ext cx="1195745" cy="4653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D5F33E-AE28-4F86-B47B-72E30A43876E}"/>
              </a:ext>
            </a:extLst>
          </p:cNvPr>
          <p:cNvSpPr txBox="1"/>
          <p:nvPr/>
        </p:nvSpPr>
        <p:spPr>
          <a:xfrm>
            <a:off x="3949149" y="3429001"/>
            <a:ext cx="3684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=e1-(f1-1)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939B8F5-0878-499D-AFC2-5DA2974C5308}"/>
              </a:ext>
            </a:extLst>
          </p:cNvPr>
          <p:cNvGrpSpPr/>
          <p:nvPr/>
        </p:nvGrpSpPr>
        <p:grpSpPr>
          <a:xfrm>
            <a:off x="10649350" y="6025018"/>
            <a:ext cx="1007169" cy="513265"/>
            <a:chOff x="9753599" y="5912309"/>
            <a:chExt cx="1007169" cy="513265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99584C0-B26E-412E-8EAA-056E0BB6524E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BF541A22-E11B-4BDD-A8EE-6B1B6250FF53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952F7F6-5253-4E81-8A76-C837A864E50E}"/>
              </a:ext>
            </a:extLst>
          </p:cNvPr>
          <p:cNvSpPr txBox="1"/>
          <p:nvPr/>
        </p:nvSpPr>
        <p:spPr>
          <a:xfrm>
            <a:off x="7089914" y="3594355"/>
            <a:ext cx="54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37688714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3" grpId="0" animBg="1"/>
      <p:bldP spid="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1E2AE1-296B-4657-A4D4-8F557093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b="1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カレンダーの最初の日付を取得する（出力）</a:t>
            </a:r>
            <a:endParaRPr kumimoji="1" lang="ja-JP" altLang="en-US" sz="3200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8215A3C-5AC1-4A7C-A191-71EEC2D7D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183" y="1895061"/>
            <a:ext cx="10203269" cy="4200939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88175A2-D5A2-474B-B039-6407452A2040}"/>
              </a:ext>
            </a:extLst>
          </p:cNvPr>
          <p:cNvSpPr/>
          <p:nvPr/>
        </p:nvSpPr>
        <p:spPr>
          <a:xfrm>
            <a:off x="1417984" y="3193774"/>
            <a:ext cx="1285461" cy="3975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1959EE-472C-414D-B42C-CF5E9079E17A}"/>
              </a:ext>
            </a:extLst>
          </p:cNvPr>
          <p:cNvSpPr txBox="1"/>
          <p:nvPr/>
        </p:nvSpPr>
        <p:spPr>
          <a:xfrm>
            <a:off x="1631852" y="3670852"/>
            <a:ext cx="4107766" cy="369332"/>
          </a:xfrm>
          <a:prstGeom prst="rect">
            <a:avLst/>
          </a:prstGeom>
          <a:solidFill>
            <a:srgbClr val="FEBEF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Ａ３には</a:t>
            </a:r>
            <a:r>
              <a:rPr kumimoji="1" lang="en-US" altLang="ja-JP" b="1" dirty="0"/>
              <a:t>2018/8/26</a:t>
            </a:r>
            <a:r>
              <a:rPr kumimoji="1" lang="ja-JP" altLang="en-US" b="1" dirty="0"/>
              <a:t>と表示されました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BBFA8CC-6EC8-418B-A65D-F5B3ED128929}"/>
              </a:ext>
            </a:extLst>
          </p:cNvPr>
          <p:cNvGrpSpPr/>
          <p:nvPr/>
        </p:nvGrpSpPr>
        <p:grpSpPr>
          <a:xfrm>
            <a:off x="10812867" y="6176282"/>
            <a:ext cx="1007169" cy="513265"/>
            <a:chOff x="9753599" y="5912309"/>
            <a:chExt cx="1007169" cy="513265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FF618DD-829C-4F3D-8036-50F0CF7EAD4B}"/>
                </a:ext>
              </a:extLst>
            </p:cNvPr>
            <p:cNvSpPr txBox="1"/>
            <p:nvPr/>
          </p:nvSpPr>
          <p:spPr>
            <a:xfrm>
              <a:off x="9846366" y="5963478"/>
              <a:ext cx="914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Ⅿ</a:t>
              </a:r>
              <a:r>
                <a:rPr lang="ja-JP" altLang="en-US" sz="2400" b="1" dirty="0">
                  <a:latin typeface="Aldhabi" panose="020B0604020202020204" pitchFamily="2" charset="-78"/>
                  <a:cs typeface="Aldhabi" panose="020B0604020202020204" pitchFamily="2" charset="-78"/>
                </a:rPr>
                <a:t>Ｎ</a:t>
              </a:r>
              <a:endParaRPr kumimoji="1" lang="ja-JP" altLang="en-US" sz="2400" b="1" dirty="0">
                <a:latin typeface="Aldhabi" panose="020B0604020202020204" pitchFamily="2" charset="-78"/>
                <a:cs typeface="Aldhabi" panose="020B0604020202020204" pitchFamily="2" charset="-7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50C3C40C-8EAD-4DFC-BA39-AA5BBFB0D336}"/>
                </a:ext>
              </a:extLst>
            </p:cNvPr>
            <p:cNvSpPr/>
            <p:nvPr/>
          </p:nvSpPr>
          <p:spPr>
            <a:xfrm>
              <a:off x="9753599" y="5912309"/>
              <a:ext cx="914402" cy="51326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6661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1047</Words>
  <Application>Microsoft Office PowerPoint</Application>
  <PresentationFormat>ワイド画面</PresentationFormat>
  <Paragraphs>164</Paragraphs>
  <Slides>28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7" baseType="lpstr">
      <vt:lpstr>AR P丸ゴシック体M</vt:lpstr>
      <vt:lpstr>游ゴシック</vt:lpstr>
      <vt:lpstr>游ゴシック Light</vt:lpstr>
      <vt:lpstr>Abadi</vt:lpstr>
      <vt:lpstr>Abadi Extra Light</vt:lpstr>
      <vt:lpstr>Aldhabi</vt:lpstr>
      <vt:lpstr>Arial</vt:lpstr>
      <vt:lpstr>Arial Rounded MT Bold</vt:lpstr>
      <vt:lpstr>Office テーマ</vt:lpstr>
      <vt:lpstr>万年カレンダー作成</vt:lpstr>
      <vt:lpstr>スライドショーを始める前に</vt:lpstr>
      <vt:lpstr>カレンダー書式の作成</vt:lpstr>
      <vt:lpstr>セルＥ１にＤＡＴＥ関数を入力し月の初日を求める（入力）</vt:lpstr>
      <vt:lpstr>セルＥ１にＤＡＴＥ関数を入力し月の初日を求める（出力）</vt:lpstr>
      <vt:lpstr>Ｆ１セルにＤＡＴＥ関数で求めた１日の曜日をＷＥＥＫＤＡＹ関数で求める（入力）</vt:lpstr>
      <vt:lpstr>Ｆ１セルにＤＡＴＥ関数で求めた１日の曜日をＷＥＥＫＤＡＹ関数で求める（出力）</vt:lpstr>
      <vt:lpstr>カレンダーの最初の日付を取得する（入力）</vt:lpstr>
      <vt:lpstr>カレンダーの最初の日付を取得する（出力）</vt:lpstr>
      <vt:lpstr>Ｂ３セル以降を自動表示させる（入力）</vt:lpstr>
      <vt:lpstr>Ｂ３セル以降を自動表示させる（出力）</vt:lpstr>
      <vt:lpstr>Ｂ３セルをコピーしてＧ３セルまで貼り付ける（コピー）</vt:lpstr>
      <vt:lpstr>行が変わるのでＡ４セルに＝Ｇ３＋１をＢ４セルに＝Ａ４＋１を入力する（入力）</vt:lpstr>
      <vt:lpstr>行が変わるのでＡ４セルに＝Ｇ３＋１をＢ４セルに＝Ａ４＋１を入力する（出力）</vt:lpstr>
      <vt:lpstr>４行目以降の日付を設定する（入力）</vt:lpstr>
      <vt:lpstr>４行目以降の日付を設定する（出力）</vt:lpstr>
      <vt:lpstr>日付を「/yyyy/mm/ｄ」表示から日付だけの表示に変更する（入力１）</vt:lpstr>
      <vt:lpstr>日付を「/yyyy/mm/ｄ」表示から日付だけの表示に変更する（入力２）</vt:lpstr>
      <vt:lpstr>日付を「/yyyy/mm/ｄ」表示から日付だけの表示に変更する（出力）</vt:lpstr>
      <vt:lpstr>当月以外を非表示にする（入力１）</vt:lpstr>
      <vt:lpstr>当月以外を非表示にする（入力２） </vt:lpstr>
      <vt:lpstr> Ｅ１セルとＦ１セルを非表示にする（入力）</vt:lpstr>
      <vt:lpstr>当月以外を非表示にする万年カレンダー１が完成しました</vt:lpstr>
      <vt:lpstr>当月以外を「薄い灰色表示」にする（入力１）</vt:lpstr>
      <vt:lpstr>当月以外を「薄い灰色」表示にする（入力２）</vt:lpstr>
      <vt:lpstr> Ｅ１セルとＦ１セルを非表示にする（入力）</vt:lpstr>
      <vt:lpstr> 当月以外を「薄い灰色」表示にするカレンダーが完成 しました</vt:lpstr>
      <vt:lpstr>御静聴ありがとうございました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万年カレンダー作成</dc:title>
  <dc:creator>美本 尚久</dc:creator>
  <cp:lastModifiedBy>美本 尚久</cp:lastModifiedBy>
  <cp:revision>202</cp:revision>
  <dcterms:created xsi:type="dcterms:W3CDTF">2018-08-24T06:01:17Z</dcterms:created>
  <dcterms:modified xsi:type="dcterms:W3CDTF">2019-03-17T00:00:25Z</dcterms:modified>
</cp:coreProperties>
</file>